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notesMasterIdLst>
    <p:notesMasterId r:id="rId20"/>
  </p:notesMasterIdLst>
  <p:sldIdLst>
    <p:sldId id="256" r:id="rId3"/>
    <p:sldId id="347" r:id="rId4"/>
    <p:sldId id="348" r:id="rId5"/>
    <p:sldId id="354" r:id="rId6"/>
    <p:sldId id="349" r:id="rId7"/>
    <p:sldId id="356" r:id="rId8"/>
    <p:sldId id="357" r:id="rId9"/>
    <p:sldId id="355" r:id="rId10"/>
    <p:sldId id="361" r:id="rId11"/>
    <p:sldId id="306" r:id="rId12"/>
    <p:sldId id="353" r:id="rId13"/>
    <p:sldId id="352" r:id="rId14"/>
    <p:sldId id="358" r:id="rId15"/>
    <p:sldId id="359" r:id="rId16"/>
    <p:sldId id="360" r:id="rId17"/>
    <p:sldId id="307" r:id="rId18"/>
    <p:sldId id="351" r:id="rId19"/>
  </p:sldIdLst>
  <p:sldSz cx="12192000" cy="6858000"/>
  <p:notesSz cx="6858000" cy="12192000"/>
  <p:defaultTextStyle>
    <a:defPPr>
      <a:defRPr lang="ru-RU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Средний стиль 2 — акцент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1FECB4D8-DB02-4DC6-A0A2-4F2EBAE1DC90}" styleName="Средний стиль 1 — акцент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69C7853C-536D-4A76-A0AE-DD22124D55A5}" styleName="Стиль из темы 1 - акцент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06" autoAdjust="0"/>
    <p:restoredTop sz="94660"/>
  </p:normalViewPr>
  <p:slideViewPr>
    <p:cSldViewPr>
      <p:cViewPr varScale="1">
        <p:scale>
          <a:sx n="86" d="100"/>
          <a:sy n="86" d="100"/>
        </p:scale>
        <p:origin x="720" y="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6111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6111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4DCA98-92C0-4F48-89D1-3FD303C7CE35}" type="datetimeFigureOut">
              <a:rPr lang="ru-RU" smtClean="0"/>
              <a:t>13.07.2021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-228600" y="1524000"/>
            <a:ext cx="7315200" cy="41148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5867400"/>
            <a:ext cx="5486400" cy="48006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11580813"/>
            <a:ext cx="2971800" cy="6111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11580813"/>
            <a:ext cx="2971800" cy="6111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5F47EF-21AF-41BD-AB82-5A4B797CA39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50472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5F47EF-21AF-41BD-AB82-5A4B797CA39E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227360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http://991534A3C7251C9405CF94537ACCF30B.dms.sberbank.ru/991534A3C7251C9405CF94537ACCF30B-D440A21A956D124775E2C7E5463C2229-60BBB1E720F74602F5F5025182EDED22/1.png" TargetMode="Externa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http://991534A3C7251C9405CF94537ACCF30B.dms.sberbank.ru/991534A3C7251C9405CF94537ACCF30B-D440A21A956D124775E2C7E5463C2229-60BBB1E720F74602F5F5025182EDED22/1.png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http://991534A3C7251C9405CF94537ACCF30B.dms.sberbank.ru/991534A3C7251C9405CF94537ACCF30B-D440A21A956D124775E2C7E5463C2229-60BBB1E720F74602F5F5025182EDED22/1.png" TargetMode="Externa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http://991534A3C7251C9405CF94537ACCF30B.dms.sberbank.ru/991534A3C7251C9405CF94537ACCF30B-D440A21A956D124775E2C7E5463C2229-60BBB1E720F74602F5F5025182EDED22/1.png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Титульный слайд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ctrTitle"/>
          </p:nvPr>
        </p:nvSpPr>
        <p:spPr bwMode="auto"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>
              <a:defRPr/>
            </a:pPr>
            <a:r>
              <a:rPr lang="ru-RU"/>
              <a:t>Образец заголовка</a:t>
            </a:r>
          </a:p>
        </p:txBody>
      </p:sp>
      <p:sp>
        <p:nvSpPr>
          <p:cNvPr id="5" name="Подзаголовок 2"/>
          <p:cNvSpPr>
            <a:spLocks noGrp="1"/>
          </p:cNvSpPr>
          <p:nvPr>
            <p:ph type="subTitle" idx="1"/>
          </p:nvPr>
        </p:nvSpPr>
        <p:spPr bwMode="auto"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ru-RU"/>
              <a:t>Образец подзаголовка</a:t>
            </a:r>
          </a:p>
        </p:txBody>
      </p:sp>
      <p:sp>
        <p:nvSpPr>
          <p:cNvPr id="6" name="Дата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F9A2CB3F-9E6C-4531-82DF-EF260906E9D5}" type="datetimeFigureOut">
              <a:rPr lang="ru-RU"/>
              <a:t>13.07.2021</a:t>
            </a:fld>
            <a:endParaRPr lang="ru-RU"/>
          </a:p>
        </p:txBody>
      </p:sp>
      <p:sp>
        <p:nvSpPr>
          <p:cNvPr id="7" name="Нижний колонтитул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8" name="Номер слайда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13E68939-3EB5-44F6-8D41-33285E24A685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x" preserve="1" userDrawn="1">
  <p:cSld name="Заголовок и вертикальный текс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</a:p>
        </p:txBody>
      </p:sp>
      <p:sp>
        <p:nvSpPr>
          <p:cNvPr id="5" name="Вертикальный текст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</a:p>
        </p:txBody>
      </p:sp>
      <p:sp>
        <p:nvSpPr>
          <p:cNvPr id="6" name="Дата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F9A2CB3F-9E6C-4531-82DF-EF260906E9D5}" type="datetimeFigureOut">
              <a:rPr lang="ru-RU"/>
              <a:t>13.07.2021</a:t>
            </a:fld>
            <a:endParaRPr lang="ru-RU"/>
          </a:p>
        </p:txBody>
      </p:sp>
      <p:sp>
        <p:nvSpPr>
          <p:cNvPr id="7" name="Нижний колонтитул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8" name="Номер слайда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13E68939-3EB5-44F6-8D41-33285E24A685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itleAndTx" preserve="1" userDrawn="1">
  <p:cSld name="Вертикальный заголовок и текс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Вертикальный заголовок 1"/>
          <p:cNvSpPr>
            <a:spLocks noGrp="1"/>
          </p:cNvSpPr>
          <p:nvPr>
            <p:ph type="title" orient="vert"/>
          </p:nvPr>
        </p:nvSpPr>
        <p:spPr bwMode="auto">
          <a:xfrm>
            <a:off x="8724900" y="365125"/>
            <a:ext cx="2628900" cy="5811838"/>
          </a:xfrm>
        </p:spPr>
        <p:txBody>
          <a:bodyPr vert="eaVert"/>
          <a:lstStyle/>
          <a:p>
            <a:pPr>
              <a:defRPr/>
            </a:pPr>
            <a:r>
              <a:rPr lang="ru-RU"/>
              <a:t>Образец заголовка</a:t>
            </a:r>
          </a:p>
        </p:txBody>
      </p:sp>
      <p:sp>
        <p:nvSpPr>
          <p:cNvPr id="5" name="Вертикальный текст 2"/>
          <p:cNvSpPr>
            <a:spLocks noGrp="1"/>
          </p:cNvSpPr>
          <p:nvPr>
            <p:ph type="body" orient="vert" idx="1"/>
          </p:nvPr>
        </p:nvSpPr>
        <p:spPr bwMode="auto">
          <a:xfrm>
            <a:off x="838200" y="365125"/>
            <a:ext cx="7734300" cy="5811838"/>
          </a:xfrm>
        </p:spPr>
        <p:txBody>
          <a:bodyPr vert="eaVert"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</a:p>
        </p:txBody>
      </p:sp>
      <p:sp>
        <p:nvSpPr>
          <p:cNvPr id="6" name="Дата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F9A2CB3F-9E6C-4531-82DF-EF260906E9D5}" type="datetimeFigureOut">
              <a:rPr lang="ru-RU"/>
              <a:t>13.07.2021</a:t>
            </a:fld>
            <a:endParaRPr lang="ru-RU"/>
          </a:p>
        </p:txBody>
      </p:sp>
      <p:sp>
        <p:nvSpPr>
          <p:cNvPr id="7" name="Нижний колонтитул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8" name="Номер слайда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13E68939-3EB5-44F6-8D41-33285E24A685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obj" userDrawn="1">
  <p:cSld name="1_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bg object 16"/>
          <p:cNvSpPr/>
          <p:nvPr/>
        </p:nvSpPr>
        <p:spPr bwMode="auto">
          <a:xfrm rot="10800000">
            <a:off x="0" y="0"/>
            <a:ext cx="12188952" cy="2667000"/>
          </a:xfrm>
          <a:prstGeom prst="rect">
            <a:avLst/>
          </a:prstGeom>
          <a:blipFill>
            <a:blip r:embed="rId2"/>
            <a:stretch/>
          </a:blipFill>
        </p:spPr>
        <p:txBody>
          <a:bodyPr wrap="square" lIns="0" tIns="0" rIns="0" bIns="0" rtlCol="0"/>
          <a:lstStyle/>
          <a:p>
            <a:pPr>
              <a:defRPr/>
            </a:pPr>
            <a:endParaRPr/>
          </a:p>
        </p:txBody>
      </p:sp>
      <p:sp>
        <p:nvSpPr>
          <p:cNvPr id="5" name="Holder 2"/>
          <p:cNvSpPr>
            <a:spLocks noGrp="1"/>
          </p:cNvSpPr>
          <p:nvPr>
            <p:ph type="title"/>
          </p:nvPr>
        </p:nvSpPr>
        <p:spPr bwMode="auto">
          <a:xfrm>
            <a:off x="685800" y="2667000"/>
            <a:ext cx="7493328" cy="1933575"/>
          </a:xfrm>
          <a:prstGeom prst="rect">
            <a:avLst/>
          </a:prstGeom>
        </p:spPr>
        <p:txBody>
          <a:bodyPr lIns="0" tIns="0" rIns="0" bIns="0"/>
          <a:lstStyle>
            <a:lvl1pPr>
              <a:defRPr sz="6600" b="0" i="0">
                <a:solidFill>
                  <a:schemeClr val="tx1"/>
                </a:solidFill>
                <a:latin typeface="SBSansDisplay-Light"/>
                <a:cs typeface="SBSansDisplay-Light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6" name="Holder 3"/>
          <p:cNvSpPr>
            <a:spLocks noGrp="1"/>
          </p:cNvSpPr>
          <p:nvPr>
            <p:ph type="ftr" sz="quarter" idx="5"/>
          </p:nvPr>
        </p:nvSpPr>
        <p:spPr bwMode="auto"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7" name="Holder 4"/>
          <p:cNvSpPr>
            <a:spLocks noGrp="1"/>
          </p:cNvSpPr>
          <p:nvPr>
            <p:ph type="dt" sz="half" idx="6"/>
          </p:nvPr>
        </p:nvSpPr>
        <p:spPr bwMode="auto"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1D8BD707-D9CF-40AE-B4C6-C98DA3205C09}" type="datetimeFigureOut">
              <a:rPr lang="en-US"/>
              <a:t>7/13/2021</a:t>
            </a:fld>
            <a:endParaRPr lang="en-US"/>
          </a:p>
        </p:txBody>
      </p:sp>
      <p:sp>
        <p:nvSpPr>
          <p:cNvPr id="8" name="Holder 5"/>
          <p:cNvSpPr>
            <a:spLocks noGrp="1"/>
          </p:cNvSpPr>
          <p:nvPr>
            <p:ph type="sldNum" sz="quarter" idx="7"/>
          </p:nvPr>
        </p:nvSpPr>
        <p:spPr bwMode="auto"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B6F15528-21DE-4FAA-801E-634DDDAF4B2B}" type="slidenum">
              <a:rPr/>
              <a:t>‹#›</a:t>
            </a:fld>
            <a:endParaRPr/>
          </a:p>
        </p:txBody>
      </p:sp>
      <p:pic>
        <p:nvPicPr>
          <p:cNvPr id="9" name="Рисунок 5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713526" y="715959"/>
            <a:ext cx="3528959" cy="717426"/>
          </a:xfrm>
          <a:prstGeom prst="rect">
            <a:avLst/>
          </a:prstGeom>
        </p:spPr>
      </p:pic>
      <p:pic>
        <p:nvPicPr>
          <p:cNvPr id="2" name="Рисунок 1" descr="http://991534A3C7251C9405CF94537ACCF30B.dms.sberbank.ru/991534A3C7251C9405CF94537ACCF30B-D440A21A956D124775E2C7E5463C2229-60BBB1E720F74602F5F5025182EDED22/1.png"/>
          <p:cNvPicPr>
            <a:picLocks/>
          </p:cNvPicPr>
          <p:nvPr userDrawn="1"/>
        </p:nvPicPr>
        <p:blipFill>
          <a:blip r:link="rId4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userDrawn="1">
  <p:cSld name="13_Пустой слай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 rot="5400000">
            <a:off x="5644443" y="310447"/>
            <a:ext cx="6858001" cy="6237110"/>
          </a:xfrm>
          <a:prstGeom prst="rect">
            <a:avLst/>
          </a:prstGeom>
        </p:spPr>
      </p:pic>
      <p:sp>
        <p:nvSpPr>
          <p:cNvPr id="5" name="Номер слайда 5"/>
          <p:cNvSpPr>
            <a:spLocks noAdjustHandles="1"/>
          </p:cNvSpPr>
          <p:nvPr userDrawn="1"/>
        </p:nvSpPr>
        <p:spPr bwMode="auto">
          <a:xfrm>
            <a:off x="9210368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>
              <a:defRPr sz="1200" b="0" i="0">
                <a:solidFill>
                  <a:schemeClr val="tx1">
                    <a:tint val="75000"/>
                  </a:schemeClr>
                </a:solidFill>
                <a:latin typeface="SB Sans Display Regular"/>
                <a:ea typeface="+mn-ea"/>
                <a:cs typeface="+mn-cs"/>
              </a:defRPr>
            </a:lvl1pPr>
            <a:lvl2pPr marL="457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B5FE8ADF-25A3-4B39-A1EB-43B990C73963}" type="slidenum">
              <a:rPr lang="ru-RU" b="0" i="0">
                <a:solidFill>
                  <a:schemeClr val="bg1"/>
                </a:solidFill>
                <a:latin typeface="SB Sans Display Light"/>
                <a:cs typeface="SB Sans Display Light"/>
              </a:rPr>
              <a:t>‹#›</a:t>
            </a:fld>
            <a:endParaRPr lang="ru-RU" b="0" i="0">
              <a:solidFill>
                <a:schemeClr val="bg1"/>
              </a:solidFill>
              <a:latin typeface="SB Sans Display Light"/>
              <a:cs typeface="SB Sans Display Light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 bwMode="auto">
          <a:xfrm>
            <a:off x="625703" y="365291"/>
            <a:ext cx="10728324" cy="1325563"/>
          </a:xfrm>
          <a:prstGeom prst="rect">
            <a:avLst/>
          </a:prstGeom>
        </p:spPr>
        <p:txBody>
          <a:bodyPr/>
          <a:lstStyle>
            <a:lvl1pPr algn="l">
              <a:defRPr sz="4400" b="0" i="0">
                <a:solidFill>
                  <a:schemeClr val="tx1"/>
                </a:solidFill>
                <a:latin typeface="SB Sans Display Light"/>
                <a:cs typeface="SB Sans Display Light"/>
              </a:defRPr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ru-RU"/>
          </a:p>
        </p:txBody>
      </p:sp>
      <p:pic>
        <p:nvPicPr>
          <p:cNvPr id="2" name="Рисунок 1" descr="http://991534A3C7251C9405CF94537ACCF30B.dms.sberbank.ru/991534A3C7251C9405CF94537ACCF30B-D440A21A956D124775E2C7E5463C2229-60BBB1E720F74602F5F5025182EDED22/1.png"/>
          <p:cNvPicPr>
            <a:picLocks/>
          </p:cNvPicPr>
          <p:nvPr userDrawn="1"/>
        </p:nvPicPr>
        <p:blipFill>
          <a:blip r:link="rId3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pic>
        <p:nvPicPr>
          <p:cNvPr id="3" name="Рисунок 2" descr="http://991534A3C7251C9405CF94537ACCF30B.dms.sberbank.ru/991534A3C7251C9405CF94537ACCF30B-D440A21A956D124775E2C7E5463C2229-60BBB1E720F74602F5F5025182EDED22/1.png"/>
          <p:cNvPicPr>
            <a:picLocks/>
          </p:cNvPicPr>
          <p:nvPr userDrawn="1"/>
        </p:nvPicPr>
        <p:blipFill>
          <a:blip r:link="rId3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pic>
        <p:nvPicPr>
          <p:cNvPr id="7" name="Рисунок 6" descr="http://991534A3C7251C9405CF94537ACCF30B.dms.sberbank.ru/991534A3C7251C9405CF94537ACCF30B-D440A21A956D124775E2C7E5463C2229-60BBB1E720F74602F5F5025182EDED22/1.png"/>
          <p:cNvPicPr>
            <a:picLocks/>
          </p:cNvPicPr>
          <p:nvPr userDrawn="1"/>
        </p:nvPicPr>
        <p:blipFill>
          <a:blip r:link="rId3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86574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obj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bg object 16"/>
          <p:cNvSpPr/>
          <p:nvPr/>
        </p:nvSpPr>
        <p:spPr bwMode="auto">
          <a:xfrm>
            <a:off x="1560575" y="0"/>
            <a:ext cx="10628376" cy="1691639"/>
          </a:xfrm>
          <a:prstGeom prst="rect">
            <a:avLst/>
          </a:prstGeom>
          <a:blipFill>
            <a:blip r:embed="rId2"/>
            <a:stretch/>
          </a:blipFill>
        </p:spPr>
        <p:txBody>
          <a:bodyPr wrap="square" lIns="0" tIns="0" rIns="0" bIns="0" rtlCol="0"/>
          <a:lstStyle/>
          <a:p>
            <a:pPr>
              <a:defRPr/>
            </a:pPr>
            <a:endParaRPr/>
          </a:p>
        </p:txBody>
      </p:sp>
      <p:sp>
        <p:nvSpPr>
          <p:cNvPr id="5" name="Holder 2"/>
          <p:cNvSpPr>
            <a:spLocks noGrp="1"/>
          </p:cNvSpPr>
          <p:nvPr>
            <p:ph type="ctrTitle"/>
          </p:nvPr>
        </p:nvSpPr>
        <p:spPr bwMode="auto">
          <a:xfrm>
            <a:off x="704443" y="257555"/>
            <a:ext cx="10783112" cy="6959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6" name="Holder 3"/>
          <p:cNvSpPr>
            <a:spLocks noGrp="1"/>
          </p:cNvSpPr>
          <p:nvPr>
            <p:ph type="subTitle" idx="4"/>
          </p:nvPr>
        </p:nvSpPr>
        <p:spPr bwMode="auto"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7" name="Holder 4"/>
          <p:cNvSpPr>
            <a:spLocks noGrp="1"/>
          </p:cNvSpPr>
          <p:nvPr>
            <p:ph type="ftr" sz="quarter" idx="5"/>
          </p:nvPr>
        </p:nvSpPr>
        <p:spPr bwMode="auto"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8" name="Holder 5"/>
          <p:cNvSpPr>
            <a:spLocks noGrp="1"/>
          </p:cNvSpPr>
          <p:nvPr>
            <p:ph type="dt" sz="half" idx="6"/>
          </p:nvPr>
        </p:nvSpPr>
        <p:spPr bwMode="auto"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1D8BD707-D9CF-40AE-B4C6-C98DA3205C09}" type="datetimeFigureOut">
              <a:rPr lang="en-US"/>
              <a:t>7/13/2021</a:t>
            </a:fld>
            <a:endParaRPr lang="en-US"/>
          </a:p>
        </p:txBody>
      </p:sp>
      <p:sp>
        <p:nvSpPr>
          <p:cNvPr id="9" name="Holder 6"/>
          <p:cNvSpPr>
            <a:spLocks noGrp="1"/>
          </p:cNvSpPr>
          <p:nvPr>
            <p:ph type="sldNum" sz="quarter" idx="7"/>
          </p:nvPr>
        </p:nvSpPr>
        <p:spPr bwMode="auto"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B6F15528-21DE-4FAA-801E-634DDDAF4B2B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preserve="1" userDrawn="1">
  <p:cSld name="Title and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Holder 2"/>
          <p:cNvSpPr>
            <a:spLocks noGrp="1"/>
          </p:cNvSpPr>
          <p:nvPr>
            <p:ph type="title"/>
          </p:nvPr>
        </p:nvSpPr>
        <p:spPr bwMode="auto">
          <a:xfrm>
            <a:off x="685800" y="2667000"/>
            <a:ext cx="7493328" cy="1933575"/>
          </a:xfrm>
          <a:prstGeom prst="rect">
            <a:avLst/>
          </a:prstGeom>
        </p:spPr>
        <p:txBody>
          <a:bodyPr lIns="0" tIns="0" rIns="0" bIns="0"/>
          <a:lstStyle>
            <a:lvl1pPr>
              <a:defRPr sz="6600" b="0" i="0">
                <a:solidFill>
                  <a:schemeClr val="tx1"/>
                </a:solidFill>
                <a:latin typeface="SBSansDisplay-Light"/>
                <a:cs typeface="SBSansDisplay-Light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5" name="Holder 3"/>
          <p:cNvSpPr>
            <a:spLocks noGrp="1"/>
          </p:cNvSpPr>
          <p:nvPr>
            <p:ph type="body" idx="1"/>
          </p:nvPr>
        </p:nvSpPr>
        <p:spPr bwMode="auto">
          <a:xfrm>
            <a:off x="609600" y="1577340"/>
            <a:ext cx="10972800" cy="4526280"/>
          </a:xfrm>
          <a:prstGeom prst="rect">
            <a:avLst/>
          </a:prstGeom>
        </p:spPr>
        <p:txBody>
          <a:bodyPr lIns="0" tIns="0" rIns="0" bIns="0"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6" name="Holder 4"/>
          <p:cNvSpPr>
            <a:spLocks noGrp="1"/>
          </p:cNvSpPr>
          <p:nvPr>
            <p:ph type="ftr" sz="quarter" idx="5"/>
          </p:nvPr>
        </p:nvSpPr>
        <p:spPr bwMode="auto"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7" name="Holder 5"/>
          <p:cNvSpPr>
            <a:spLocks noGrp="1"/>
          </p:cNvSpPr>
          <p:nvPr>
            <p:ph type="dt" sz="half" idx="6"/>
          </p:nvPr>
        </p:nvSpPr>
        <p:spPr bwMode="auto"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1D8BD707-D9CF-40AE-B4C6-C98DA3205C09}" type="datetimeFigureOut">
              <a:rPr lang="en-US"/>
              <a:t>7/13/2021</a:t>
            </a:fld>
            <a:endParaRPr lang="en-US"/>
          </a:p>
        </p:txBody>
      </p:sp>
      <p:sp>
        <p:nvSpPr>
          <p:cNvPr id="8" name="Holder 6"/>
          <p:cNvSpPr>
            <a:spLocks noGrp="1"/>
          </p:cNvSpPr>
          <p:nvPr>
            <p:ph type="sldNum" sz="quarter" idx="7"/>
          </p:nvPr>
        </p:nvSpPr>
        <p:spPr bwMode="auto"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B6F15528-21DE-4FAA-801E-634DDDAF4B2B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6_Custom Layou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Picture 5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 rot="16199999">
            <a:off x="-310445" y="310446"/>
            <a:ext cx="6858001" cy="623711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 bwMode="auto">
          <a:xfrm>
            <a:off x="625703" y="365291"/>
            <a:ext cx="10728324" cy="1325563"/>
          </a:xfrm>
          <a:prstGeom prst="rect">
            <a:avLst/>
          </a:prstGeom>
        </p:spPr>
        <p:txBody>
          <a:bodyPr/>
          <a:lstStyle>
            <a:lvl1pPr algn="l">
              <a:defRPr sz="4400" b="0" i="0">
                <a:solidFill>
                  <a:schemeClr val="tx1"/>
                </a:solidFill>
                <a:latin typeface="SB Sans Display Light"/>
                <a:cs typeface="SB Sans Display Light"/>
              </a:defRPr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6" name="Скругленный прямоугольник 8"/>
          <p:cNvSpPr/>
          <p:nvPr userDrawn="1"/>
        </p:nvSpPr>
        <p:spPr bwMode="auto">
          <a:xfrm>
            <a:off x="5618214" y="1143000"/>
            <a:ext cx="2489200" cy="5334000"/>
          </a:xfrm>
          <a:prstGeom prst="roundRect">
            <a:avLst>
              <a:gd name="adj" fmla="val 103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5390558" y="911677"/>
            <a:ext cx="2991442" cy="579664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7_Custom Layou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object 2"/>
          <p:cNvSpPr/>
          <p:nvPr userDrawn="1"/>
        </p:nvSpPr>
        <p:spPr bwMode="auto">
          <a:xfrm>
            <a:off x="0" y="0"/>
            <a:ext cx="6096000" cy="6858000"/>
          </a:xfrm>
          <a:prstGeom prst="rect">
            <a:avLst/>
          </a:prstGeom>
          <a:blipFill>
            <a:blip r:embed="rId2"/>
            <a:stretch/>
          </a:blipFill>
        </p:spPr>
        <p:txBody>
          <a:bodyPr wrap="square" lIns="0" tIns="0" rIns="0" bIns="0" rtlCol="0"/>
          <a:lstStyle/>
          <a:p>
            <a:pPr>
              <a:defRPr/>
            </a:pPr>
            <a:endParaRPr/>
          </a:p>
        </p:txBody>
      </p:sp>
      <p:sp>
        <p:nvSpPr>
          <p:cNvPr id="5" name="Скругленный прямоугольник 7"/>
          <p:cNvSpPr/>
          <p:nvPr userDrawn="1"/>
        </p:nvSpPr>
        <p:spPr bwMode="auto">
          <a:xfrm>
            <a:off x="1930400" y="812618"/>
            <a:ext cx="2489200" cy="5334000"/>
          </a:xfrm>
          <a:prstGeom prst="roundRect">
            <a:avLst>
              <a:gd name="adj" fmla="val 103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pic>
        <p:nvPicPr>
          <p:cNvPr id="6" name="Рисунок 6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1656758" y="530677"/>
            <a:ext cx="2991442" cy="579664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4_Пользовательский маке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 rot="5400000">
            <a:off x="5644443" y="310447"/>
            <a:ext cx="6858001" cy="6237110"/>
          </a:xfrm>
          <a:prstGeom prst="rect">
            <a:avLst/>
          </a:prstGeom>
        </p:spPr>
      </p:pic>
      <p:sp>
        <p:nvSpPr>
          <p:cNvPr id="5" name="Нижний колонтитул 2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Дата 3"/>
          <p:cNvSpPr>
            <a:spLocks noGrp="1"/>
          </p:cNvSpPr>
          <p:nvPr>
            <p:ph type="dt" sz="half" idx="11"/>
          </p:nvPr>
        </p:nvSpPr>
        <p:spPr bwMode="auto"/>
        <p:txBody>
          <a:bodyPr/>
          <a:lstStyle/>
          <a:p>
            <a:pPr>
              <a:defRPr/>
            </a:pPr>
            <a:fld id="{1D8BD707-D9CF-40AE-B4C6-C98DA3205C09}" type="datetimeFigureOut">
              <a:rPr lang="en-US"/>
              <a:t>7/13/2021</a:t>
            </a:fld>
            <a:endParaRPr lang="en-US"/>
          </a:p>
        </p:txBody>
      </p:sp>
      <p:sp>
        <p:nvSpPr>
          <p:cNvPr id="7" name="Номер слайда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B6F15528-21DE-4FAA-801E-634DDDAF4B2B}" type="slidenum">
              <a:rPr lang="ru-RU"/>
              <a:t>‹#›</a:t>
            </a:fld>
            <a:endParaRPr lang="ru-RU"/>
          </a:p>
        </p:txBody>
      </p:sp>
      <p:pic>
        <p:nvPicPr>
          <p:cNvPr id="8" name="Рисунок 6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5303912" y="711770"/>
            <a:ext cx="4135483" cy="56445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5_Пользовательский маке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 rot="5400000">
            <a:off x="5644443" y="310447"/>
            <a:ext cx="6858001" cy="6237110"/>
          </a:xfrm>
          <a:prstGeom prst="rect">
            <a:avLst/>
          </a:prstGeom>
        </p:spPr>
      </p:pic>
      <p:sp>
        <p:nvSpPr>
          <p:cNvPr id="5" name="Нижний колонтитул 2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Дата 3"/>
          <p:cNvSpPr>
            <a:spLocks noGrp="1"/>
          </p:cNvSpPr>
          <p:nvPr>
            <p:ph type="dt" sz="half" idx="11"/>
          </p:nvPr>
        </p:nvSpPr>
        <p:spPr bwMode="auto"/>
        <p:txBody>
          <a:bodyPr/>
          <a:lstStyle/>
          <a:p>
            <a:pPr>
              <a:defRPr/>
            </a:pPr>
            <a:fld id="{1D8BD707-D9CF-40AE-B4C6-C98DA3205C09}" type="datetimeFigureOut">
              <a:rPr lang="en-US"/>
              <a:t>7/13/2021</a:t>
            </a:fld>
            <a:endParaRPr lang="en-US"/>
          </a:p>
        </p:txBody>
      </p:sp>
      <p:sp>
        <p:nvSpPr>
          <p:cNvPr id="7" name="Номер слайда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B6F15528-21DE-4FAA-801E-634DDDAF4B2B}" type="slidenum">
              <a:rPr lang="ru-RU"/>
              <a:t>‹#›</a:t>
            </a:fld>
            <a:endParaRPr lang="ru-RU"/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4954282" y="1226799"/>
            <a:ext cx="8126494" cy="462852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preserve="1" userDrawn="1">
  <p:cSld name="Заголовок и объек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</a:p>
        </p:txBody>
      </p:sp>
      <p:sp>
        <p:nvSpPr>
          <p:cNvPr id="5" name="Объект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</a:p>
        </p:txBody>
      </p:sp>
      <p:sp>
        <p:nvSpPr>
          <p:cNvPr id="6" name="Дата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F9A2CB3F-9E6C-4531-82DF-EF260906E9D5}" type="datetimeFigureOut">
              <a:rPr lang="ru-RU"/>
              <a:t>13.07.2021</a:t>
            </a:fld>
            <a:endParaRPr lang="ru-RU"/>
          </a:p>
        </p:txBody>
      </p:sp>
      <p:sp>
        <p:nvSpPr>
          <p:cNvPr id="7" name="Нижний колонтитул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8" name="Номер слайда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13E68939-3EB5-44F6-8D41-33285E24A685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preserve="1" userDrawn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bg object 16"/>
          <p:cNvSpPr/>
          <p:nvPr/>
        </p:nvSpPr>
        <p:spPr bwMode="auto">
          <a:xfrm>
            <a:off x="0" y="0"/>
            <a:ext cx="12188952" cy="1655063"/>
          </a:xfrm>
          <a:prstGeom prst="rect">
            <a:avLst/>
          </a:prstGeom>
          <a:blipFill>
            <a:blip r:embed="rId2"/>
            <a:stretch/>
          </a:blipFill>
        </p:spPr>
        <p:txBody>
          <a:bodyPr wrap="square" lIns="0" tIns="0" rIns="0" bIns="0" rtlCol="0"/>
          <a:lstStyle/>
          <a:p>
            <a:pPr>
              <a:defRPr/>
            </a:pPr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 bwMode="auto"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 bwMode="auto"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1D8BD707-D9CF-40AE-B4C6-C98DA3205C09}" type="datetimeFigureOut">
              <a:rPr lang="en-US"/>
              <a:t>7/13/2021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 bwMode="auto"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B6F15528-21DE-4FAA-801E-634DDDAF4B2B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obj" preserve="1" userDrawn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bg object 16"/>
          <p:cNvSpPr/>
          <p:nvPr/>
        </p:nvSpPr>
        <p:spPr bwMode="auto">
          <a:xfrm>
            <a:off x="0" y="0"/>
            <a:ext cx="12188952" cy="6858000"/>
          </a:xfrm>
          <a:prstGeom prst="rect">
            <a:avLst/>
          </a:prstGeom>
          <a:blipFill>
            <a:blip r:embed="rId2"/>
            <a:srcRect b="2173"/>
            <a:stretch/>
          </a:blipFill>
        </p:spPr>
        <p:txBody>
          <a:bodyPr wrap="square" lIns="0" tIns="0" rIns="0" bIns="0" rtlCol="0"/>
          <a:lstStyle/>
          <a:p>
            <a:pPr>
              <a:defRPr/>
            </a:pPr>
            <a:endParaRPr/>
          </a:p>
        </p:txBody>
      </p:sp>
      <p:sp>
        <p:nvSpPr>
          <p:cNvPr id="5" name="Holder 2"/>
          <p:cNvSpPr>
            <a:spLocks noGrp="1"/>
          </p:cNvSpPr>
          <p:nvPr>
            <p:ph type="title"/>
          </p:nvPr>
        </p:nvSpPr>
        <p:spPr bwMode="auto">
          <a:xfrm>
            <a:off x="685800" y="2667000"/>
            <a:ext cx="7493328" cy="1933575"/>
          </a:xfrm>
          <a:prstGeom prst="rect">
            <a:avLst/>
          </a:prstGeom>
        </p:spPr>
        <p:txBody>
          <a:bodyPr lIns="0" tIns="0" rIns="0" bIns="0"/>
          <a:lstStyle>
            <a:lvl1pPr>
              <a:defRPr sz="6600" b="0" i="0">
                <a:solidFill>
                  <a:schemeClr val="tx1"/>
                </a:solidFill>
                <a:latin typeface="SBSansDisplay-Light"/>
                <a:cs typeface="SBSansDisplay-Light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6" name="Holder 3"/>
          <p:cNvSpPr>
            <a:spLocks noGrp="1"/>
          </p:cNvSpPr>
          <p:nvPr>
            <p:ph type="ftr" sz="quarter" idx="5"/>
          </p:nvPr>
        </p:nvSpPr>
        <p:spPr bwMode="auto"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7" name="Holder 4"/>
          <p:cNvSpPr>
            <a:spLocks noGrp="1"/>
          </p:cNvSpPr>
          <p:nvPr>
            <p:ph type="dt" sz="half" idx="6"/>
          </p:nvPr>
        </p:nvSpPr>
        <p:spPr bwMode="auto"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1D8BD707-D9CF-40AE-B4C6-C98DA3205C09}" type="datetimeFigureOut">
              <a:rPr lang="en-US"/>
              <a:t>7/13/2021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obj" preserve="1" userDrawn="1">
  <p:cSld name="1_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bg object 16"/>
          <p:cNvSpPr/>
          <p:nvPr/>
        </p:nvSpPr>
        <p:spPr bwMode="auto">
          <a:xfrm rot="10800000">
            <a:off x="0" y="0"/>
            <a:ext cx="12188952" cy="2667000"/>
          </a:xfrm>
          <a:prstGeom prst="rect">
            <a:avLst/>
          </a:prstGeom>
          <a:blipFill>
            <a:blip r:embed="rId2"/>
            <a:stretch/>
          </a:blipFill>
        </p:spPr>
        <p:txBody>
          <a:bodyPr wrap="square" lIns="0" tIns="0" rIns="0" bIns="0" rtlCol="0"/>
          <a:lstStyle/>
          <a:p>
            <a:pPr>
              <a:defRPr/>
            </a:pPr>
            <a:endParaRPr/>
          </a:p>
        </p:txBody>
      </p:sp>
      <p:sp>
        <p:nvSpPr>
          <p:cNvPr id="5" name="Holder 2"/>
          <p:cNvSpPr>
            <a:spLocks noGrp="1"/>
          </p:cNvSpPr>
          <p:nvPr>
            <p:ph type="title"/>
          </p:nvPr>
        </p:nvSpPr>
        <p:spPr bwMode="auto">
          <a:xfrm>
            <a:off x="685800" y="2667000"/>
            <a:ext cx="7493328" cy="1933575"/>
          </a:xfrm>
          <a:prstGeom prst="rect">
            <a:avLst/>
          </a:prstGeom>
        </p:spPr>
        <p:txBody>
          <a:bodyPr lIns="0" tIns="0" rIns="0" bIns="0"/>
          <a:lstStyle>
            <a:lvl1pPr>
              <a:defRPr sz="6600" b="0" i="0">
                <a:solidFill>
                  <a:schemeClr val="tx1"/>
                </a:solidFill>
                <a:latin typeface="SBSansDisplay-Light"/>
                <a:cs typeface="SBSansDisplay-Light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6" name="Holder 3"/>
          <p:cNvSpPr>
            <a:spLocks noGrp="1"/>
          </p:cNvSpPr>
          <p:nvPr>
            <p:ph type="ftr" sz="quarter" idx="5"/>
          </p:nvPr>
        </p:nvSpPr>
        <p:spPr bwMode="auto"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7" name="Holder 4"/>
          <p:cNvSpPr>
            <a:spLocks noGrp="1"/>
          </p:cNvSpPr>
          <p:nvPr>
            <p:ph type="dt" sz="half" idx="6"/>
          </p:nvPr>
        </p:nvSpPr>
        <p:spPr bwMode="auto"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1D8BD707-D9CF-40AE-B4C6-C98DA3205C09}" type="datetimeFigureOut">
              <a:rPr lang="en-US"/>
              <a:t>7/13/2021</a:t>
            </a:fld>
            <a:endParaRPr lang="en-US"/>
          </a:p>
        </p:txBody>
      </p:sp>
      <p:sp>
        <p:nvSpPr>
          <p:cNvPr id="8" name="Holder 5"/>
          <p:cNvSpPr>
            <a:spLocks noGrp="1"/>
          </p:cNvSpPr>
          <p:nvPr>
            <p:ph type="sldNum" sz="quarter" idx="7"/>
          </p:nvPr>
        </p:nvSpPr>
        <p:spPr bwMode="auto"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B6F15528-21DE-4FAA-801E-634DDDAF4B2B}" type="slidenum">
              <a:rPr/>
              <a:t>‹#›</a:t>
            </a:fld>
            <a:endParaRPr/>
          </a:p>
        </p:txBody>
      </p:sp>
      <p:pic>
        <p:nvPicPr>
          <p:cNvPr id="9" name="Рисунок 6"/>
          <p:cNvPicPr>
            <a:picLocks noChangeAspect="1"/>
          </p:cNvPicPr>
          <p:nvPr userDrawn="1"/>
        </p:nvPicPr>
        <p:blipFill>
          <a:blip r:embed="rId3"/>
          <a:srcRect l="20281" t="33333" r="20790" b="33333"/>
          <a:stretch/>
        </p:blipFill>
        <p:spPr bwMode="auto">
          <a:xfrm>
            <a:off x="685800" y="685800"/>
            <a:ext cx="1676400" cy="533400"/>
          </a:xfrm>
          <a:prstGeom prst="rect">
            <a:avLst/>
          </a:prstGeom>
        </p:spPr>
      </p:pic>
      <p:pic>
        <p:nvPicPr>
          <p:cNvPr id="2" name="Рисунок 1" descr="http://991534A3C7251C9405CF94537ACCF30B.dms.sberbank.ru/991534A3C7251C9405CF94537ACCF30B-D440A21A956D124775E2C7E5463C2229-60BBB1E720F74602F5F5025182EDED22/1.png"/>
          <p:cNvPicPr>
            <a:picLocks/>
          </p:cNvPicPr>
          <p:nvPr userDrawn="1"/>
        </p:nvPicPr>
        <p:blipFill>
          <a:blip r:link="rId4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obj" preserve="1" userDrawn="1">
  <p:cSld name="2_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bg object 16"/>
          <p:cNvSpPr/>
          <p:nvPr/>
        </p:nvSpPr>
        <p:spPr bwMode="auto">
          <a:xfrm>
            <a:off x="0" y="4226560"/>
            <a:ext cx="12188952" cy="2667000"/>
          </a:xfrm>
          <a:prstGeom prst="rect">
            <a:avLst/>
          </a:prstGeom>
          <a:blipFill>
            <a:blip r:embed="rId2"/>
            <a:stretch/>
          </a:blipFill>
        </p:spPr>
        <p:txBody>
          <a:bodyPr wrap="square" lIns="0" tIns="0" rIns="0" bIns="0" rtlCol="0"/>
          <a:lstStyle/>
          <a:p>
            <a:pPr>
              <a:defRPr/>
            </a:pPr>
            <a:endParaRPr/>
          </a:p>
        </p:txBody>
      </p:sp>
      <p:sp>
        <p:nvSpPr>
          <p:cNvPr id="5" name="Holder 2"/>
          <p:cNvSpPr>
            <a:spLocks noGrp="1"/>
          </p:cNvSpPr>
          <p:nvPr>
            <p:ph type="title"/>
          </p:nvPr>
        </p:nvSpPr>
        <p:spPr bwMode="auto">
          <a:xfrm>
            <a:off x="685800" y="2667000"/>
            <a:ext cx="7493328" cy="1933575"/>
          </a:xfrm>
          <a:prstGeom prst="rect">
            <a:avLst/>
          </a:prstGeom>
        </p:spPr>
        <p:txBody>
          <a:bodyPr lIns="0" tIns="0" rIns="0" bIns="0"/>
          <a:lstStyle>
            <a:lvl1pPr>
              <a:defRPr sz="6600" b="0" i="0">
                <a:solidFill>
                  <a:schemeClr val="tx1"/>
                </a:solidFill>
                <a:latin typeface="SBSansDisplay-Light"/>
                <a:cs typeface="SBSansDisplay-Light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6" name="Holder 3"/>
          <p:cNvSpPr>
            <a:spLocks noGrp="1"/>
          </p:cNvSpPr>
          <p:nvPr>
            <p:ph type="ftr" sz="quarter" idx="5"/>
          </p:nvPr>
        </p:nvSpPr>
        <p:spPr bwMode="auto"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7" name="Holder 4"/>
          <p:cNvSpPr>
            <a:spLocks noGrp="1"/>
          </p:cNvSpPr>
          <p:nvPr>
            <p:ph type="dt" sz="half" idx="6"/>
          </p:nvPr>
        </p:nvSpPr>
        <p:spPr bwMode="auto"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1D8BD707-D9CF-40AE-B4C6-C98DA3205C09}" type="datetimeFigureOut">
              <a:rPr lang="en-US"/>
              <a:t>7/13/2021</a:t>
            </a:fld>
            <a:endParaRPr lang="en-US"/>
          </a:p>
        </p:txBody>
      </p:sp>
      <p:sp>
        <p:nvSpPr>
          <p:cNvPr id="8" name="Holder 5"/>
          <p:cNvSpPr>
            <a:spLocks noGrp="1"/>
          </p:cNvSpPr>
          <p:nvPr>
            <p:ph type="sldNum" sz="quarter" idx="7"/>
          </p:nvPr>
        </p:nvSpPr>
        <p:spPr bwMode="auto"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B6F15528-21DE-4FAA-801E-634DDDAF4B2B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2_Пользовательский маке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Нижний колонтитул 2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5" name="Дата 3"/>
          <p:cNvSpPr>
            <a:spLocks noGrp="1"/>
          </p:cNvSpPr>
          <p:nvPr>
            <p:ph type="dt" sz="half" idx="11"/>
          </p:nvPr>
        </p:nvSpPr>
        <p:spPr bwMode="auto"/>
        <p:txBody>
          <a:bodyPr/>
          <a:lstStyle/>
          <a:p>
            <a:pPr>
              <a:defRPr/>
            </a:pPr>
            <a:fld id="{1D8BD707-D9CF-40AE-B4C6-C98DA3205C09}" type="datetimeFigureOut">
              <a:rPr lang="en-US"/>
              <a:t>7/13/2021</a:t>
            </a:fld>
            <a:endParaRPr lang="en-US"/>
          </a:p>
        </p:txBody>
      </p:sp>
      <p:sp>
        <p:nvSpPr>
          <p:cNvPr id="6" name="Номер слайда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B6F15528-21DE-4FAA-801E-634DDDAF4B2B}" type="slidenum">
              <a:rPr lang="ru-RU"/>
              <a:t>‹#›</a:t>
            </a:fld>
            <a:endParaRPr lang="ru-RU"/>
          </a:p>
        </p:txBody>
      </p:sp>
      <p:sp>
        <p:nvSpPr>
          <p:cNvPr id="7" name="bg object 16"/>
          <p:cNvSpPr/>
          <p:nvPr userDrawn="1"/>
        </p:nvSpPr>
        <p:spPr bwMode="auto">
          <a:xfrm>
            <a:off x="0" y="0"/>
            <a:ext cx="12188952" cy="6858000"/>
          </a:xfrm>
          <a:prstGeom prst="rect">
            <a:avLst/>
          </a:prstGeom>
          <a:blipFill>
            <a:blip r:embed="rId2"/>
            <a:stretch/>
          </a:blipFill>
        </p:spPr>
        <p:txBody>
          <a:bodyPr wrap="square" lIns="0" tIns="0" rIns="0" bIns="0" rtlCol="0"/>
          <a:lstStyle/>
          <a:p>
            <a:pPr>
              <a:defRPr/>
            </a:pPr>
            <a:endParaRPr/>
          </a:p>
        </p:txBody>
      </p:sp>
      <p:sp>
        <p:nvSpPr>
          <p:cNvPr id="8" name="bg object 16"/>
          <p:cNvSpPr/>
          <p:nvPr userDrawn="1"/>
        </p:nvSpPr>
        <p:spPr bwMode="auto">
          <a:xfrm rot="10800000">
            <a:off x="3048" y="0"/>
            <a:ext cx="12188952" cy="6858000"/>
          </a:xfrm>
          <a:prstGeom prst="rect">
            <a:avLst/>
          </a:prstGeom>
          <a:blipFill>
            <a:blip r:embed="rId2">
              <a:alphaModFix amt="30000"/>
            </a:blip>
            <a:stretch/>
          </a:blipFill>
        </p:spPr>
        <p:txBody>
          <a:bodyPr wrap="square" lIns="0" tIns="0" rIns="0" bIns="0" rtlCol="0"/>
          <a:lstStyle/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1_Пользовательский маке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object 2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/>
          </a:blipFill>
        </p:spPr>
        <p:txBody>
          <a:bodyPr wrap="square" lIns="0" tIns="0" rIns="0" bIns="0" rtlCol="0"/>
          <a:lstStyle/>
          <a:p>
            <a:pPr>
              <a:defRPr/>
            </a:pPr>
            <a:endParaRPr/>
          </a:p>
        </p:txBody>
      </p:sp>
      <p:sp>
        <p:nvSpPr>
          <p:cNvPr id="5" name="Нижний колонтитул 2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Дата 3"/>
          <p:cNvSpPr>
            <a:spLocks noGrp="1"/>
          </p:cNvSpPr>
          <p:nvPr>
            <p:ph type="dt" sz="half" idx="11"/>
          </p:nvPr>
        </p:nvSpPr>
        <p:spPr bwMode="auto"/>
        <p:txBody>
          <a:bodyPr/>
          <a:lstStyle/>
          <a:p>
            <a:pPr>
              <a:defRPr/>
            </a:pPr>
            <a:fld id="{1D8BD707-D9CF-40AE-B4C6-C98DA3205C09}" type="datetimeFigureOut">
              <a:rPr lang="en-US"/>
              <a:t>7/13/2021</a:t>
            </a:fld>
            <a:endParaRPr lang="en-US"/>
          </a:p>
        </p:txBody>
      </p:sp>
      <p:sp>
        <p:nvSpPr>
          <p:cNvPr id="7" name="Номер слайда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B6F15528-21DE-4FAA-801E-634DDDAF4B2B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Пользовательский маке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Нижний колонтитул 2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5" name="Дата 3"/>
          <p:cNvSpPr>
            <a:spLocks noGrp="1"/>
          </p:cNvSpPr>
          <p:nvPr>
            <p:ph type="dt" sz="half" idx="11"/>
          </p:nvPr>
        </p:nvSpPr>
        <p:spPr bwMode="auto"/>
        <p:txBody>
          <a:bodyPr/>
          <a:lstStyle/>
          <a:p>
            <a:pPr>
              <a:defRPr/>
            </a:pPr>
            <a:fld id="{1D8BD707-D9CF-40AE-B4C6-C98DA3205C09}" type="datetimeFigureOut">
              <a:rPr lang="en-US"/>
              <a:t>7/13/2021</a:t>
            </a:fld>
            <a:endParaRPr lang="en-US"/>
          </a:p>
        </p:txBody>
      </p:sp>
      <p:sp>
        <p:nvSpPr>
          <p:cNvPr id="6" name="Номер слайда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B6F15528-21DE-4FAA-801E-634DDDAF4B2B}" type="slidenum">
              <a:rPr lang="ru-RU"/>
              <a:t>‹#›</a:t>
            </a:fld>
            <a:endParaRPr lang="ru-RU"/>
          </a:p>
        </p:txBody>
      </p:sp>
      <p:pic>
        <p:nvPicPr>
          <p:cNvPr id="7" name="Рисунок 12"/>
          <p:cNvPicPr>
            <a:picLocks noChangeAspect="1"/>
          </p:cNvPicPr>
          <p:nvPr userDrawn="1"/>
        </p:nvPicPr>
        <p:blipFill>
          <a:blip r:embed="rId2"/>
          <a:srcRect l="29244" t="29959" r="23998" b="14575"/>
          <a:stretch/>
        </p:blipFill>
        <p:spPr bwMode="auto">
          <a:xfrm rot="427144" flipH="1">
            <a:off x="525582" y="-542919"/>
            <a:ext cx="12670191" cy="846739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preserve="1" userDrawn="1">
  <p:cSld name="Blank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Holder 2"/>
          <p:cNvSpPr>
            <a:spLocks noGrp="1"/>
          </p:cNvSpPr>
          <p:nvPr>
            <p:ph type="ftr" sz="quarter" idx="5"/>
          </p:nvPr>
        </p:nvSpPr>
        <p:spPr bwMode="auto"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5" name="Holder 3"/>
          <p:cNvSpPr>
            <a:spLocks noGrp="1"/>
          </p:cNvSpPr>
          <p:nvPr>
            <p:ph type="dt" sz="half" idx="6"/>
          </p:nvPr>
        </p:nvSpPr>
        <p:spPr bwMode="auto"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1D8BD707-D9CF-40AE-B4C6-C98DA3205C09}" type="datetimeFigureOut">
              <a:rPr lang="en-US"/>
              <a:t>7/13/2021</a:t>
            </a:fld>
            <a:endParaRPr lang="en-US"/>
          </a:p>
        </p:txBody>
      </p:sp>
      <p:sp>
        <p:nvSpPr>
          <p:cNvPr id="6" name="Holder 4"/>
          <p:cNvSpPr>
            <a:spLocks noGrp="1"/>
          </p:cNvSpPr>
          <p:nvPr>
            <p:ph type="sldNum" sz="quarter" idx="7"/>
          </p:nvPr>
        </p:nvSpPr>
        <p:spPr bwMode="auto"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B6F15528-21DE-4FAA-801E-634DDDAF4B2B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userDrawn="1">
  <p:cSld name="13_Пустой слай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 rot="5400000">
            <a:off x="5644443" y="310447"/>
            <a:ext cx="6858001" cy="6237110"/>
          </a:xfrm>
          <a:prstGeom prst="rect">
            <a:avLst/>
          </a:prstGeom>
        </p:spPr>
      </p:pic>
      <p:sp>
        <p:nvSpPr>
          <p:cNvPr id="5" name="Номер слайда 5"/>
          <p:cNvSpPr>
            <a:spLocks noAdjustHandles="1"/>
          </p:cNvSpPr>
          <p:nvPr userDrawn="1"/>
        </p:nvSpPr>
        <p:spPr bwMode="auto">
          <a:xfrm>
            <a:off x="9210368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>
              <a:defRPr sz="1200" b="0" i="0">
                <a:solidFill>
                  <a:schemeClr val="tx1">
                    <a:tint val="75000"/>
                  </a:schemeClr>
                </a:solidFill>
                <a:latin typeface="SB Sans Display Regular"/>
                <a:ea typeface="+mn-ea"/>
                <a:cs typeface="+mn-cs"/>
              </a:defRPr>
            </a:lvl1pPr>
            <a:lvl2pPr marL="457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B5FE8ADF-25A3-4B39-A1EB-43B990C73963}" type="slidenum">
              <a:rPr lang="ru-RU" b="0" i="0">
                <a:solidFill>
                  <a:schemeClr val="bg1"/>
                </a:solidFill>
                <a:latin typeface="SB Sans Display Light"/>
                <a:cs typeface="SB Sans Display Light"/>
              </a:rPr>
              <a:t>‹#›</a:t>
            </a:fld>
            <a:endParaRPr lang="ru-RU" b="0" i="0">
              <a:solidFill>
                <a:schemeClr val="bg1"/>
              </a:solidFill>
              <a:latin typeface="SB Sans Display Light"/>
              <a:cs typeface="SB Sans Display Light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 bwMode="auto">
          <a:xfrm>
            <a:off x="625703" y="365291"/>
            <a:ext cx="10728324" cy="1325563"/>
          </a:xfrm>
          <a:prstGeom prst="rect">
            <a:avLst/>
          </a:prstGeom>
        </p:spPr>
        <p:txBody>
          <a:bodyPr/>
          <a:lstStyle>
            <a:lvl1pPr algn="l">
              <a:defRPr sz="4400" b="0" i="0">
                <a:solidFill>
                  <a:schemeClr val="tx1"/>
                </a:solidFill>
                <a:latin typeface="SB Sans Display Light"/>
                <a:cs typeface="SB Sans Display Light"/>
              </a:defRPr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ru-RU"/>
          </a:p>
        </p:txBody>
      </p:sp>
      <p:pic>
        <p:nvPicPr>
          <p:cNvPr id="2" name="Рисунок 1" descr="http://991534A3C7251C9405CF94537ACCF30B.dms.sberbank.ru/991534A3C7251C9405CF94537ACCF30B-D440A21A956D124775E2C7E5463C2229-60BBB1E720F74602F5F5025182EDED22/1.png"/>
          <p:cNvPicPr>
            <a:picLocks/>
          </p:cNvPicPr>
          <p:nvPr userDrawn="1"/>
        </p:nvPicPr>
        <p:blipFill>
          <a:blip r:link="rId3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pic>
        <p:nvPicPr>
          <p:cNvPr id="3" name="Рисунок 2" descr="http://991534A3C7251C9405CF94537ACCF30B.dms.sberbank.ru/991534A3C7251C9405CF94537ACCF30B-D440A21A956D124775E2C7E5463C2229-60BBB1E720F74602F5F5025182EDED22/1.png"/>
          <p:cNvPicPr>
            <a:picLocks/>
          </p:cNvPicPr>
          <p:nvPr userDrawn="1"/>
        </p:nvPicPr>
        <p:blipFill>
          <a:blip r:link="rId3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pic>
        <p:nvPicPr>
          <p:cNvPr id="7" name="Рисунок 6" descr="http://991534A3C7251C9405CF94537ACCF30B.dms.sberbank.ru/991534A3C7251C9405CF94537ACCF30B-D440A21A956D124775E2C7E5463C2229-60BBB1E720F74602F5F5025182EDED22/1.png"/>
          <p:cNvPicPr>
            <a:picLocks/>
          </p:cNvPicPr>
          <p:nvPr userDrawn="1"/>
        </p:nvPicPr>
        <p:blipFill>
          <a:blip r:link="rId3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pic>
        <p:nvPicPr>
          <p:cNvPr id="8" name="Рисунок 7" descr="http://991534A3C7251C9405CF94537ACCF30B.dms.sberbank.ru/991534A3C7251C9405CF94537ACCF30B-D440A21A956D124775E2C7E5463C2229-60BBB1E720F74602F5F5025182EDED22/1.png"/>
          <p:cNvPicPr>
            <a:picLocks/>
          </p:cNvPicPr>
          <p:nvPr userDrawn="1"/>
        </p:nvPicPr>
        <p:blipFill>
          <a:blip r:link="rId3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secHead" preserve="1" userDrawn="1">
  <p:cSld name="Заголовок раздела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 bwMode="auto"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pPr>
              <a:defRPr/>
            </a:pPr>
            <a:r>
              <a:rPr lang="ru-RU"/>
              <a:t>Образец заголовка</a:t>
            </a:r>
          </a:p>
        </p:txBody>
      </p:sp>
      <p:sp>
        <p:nvSpPr>
          <p:cNvPr id="5" name="Текст 2"/>
          <p:cNvSpPr>
            <a:spLocks noGrp="1"/>
          </p:cNvSpPr>
          <p:nvPr>
            <p:ph type="body" idx="1"/>
          </p:nvPr>
        </p:nvSpPr>
        <p:spPr bwMode="auto"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6" name="Дата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F9A2CB3F-9E6C-4531-82DF-EF260906E9D5}" type="datetimeFigureOut">
              <a:rPr lang="ru-RU"/>
              <a:t>13.07.2021</a:t>
            </a:fld>
            <a:endParaRPr lang="ru-RU"/>
          </a:p>
        </p:txBody>
      </p:sp>
      <p:sp>
        <p:nvSpPr>
          <p:cNvPr id="7" name="Нижний колонтитул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8" name="Номер слайда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13E68939-3EB5-44F6-8D41-33285E24A685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Obj" preserve="1" userDrawn="1">
  <p:cSld name="Два объекта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</a:p>
        </p:txBody>
      </p:sp>
      <p:sp>
        <p:nvSpPr>
          <p:cNvPr id="5" name="Объект 2"/>
          <p:cNvSpPr>
            <a:spLocks noGrp="1"/>
          </p:cNvSpPr>
          <p:nvPr>
            <p:ph sz="half" idx="1"/>
          </p:nvPr>
        </p:nvSpPr>
        <p:spPr bwMode="auto">
          <a:xfrm>
            <a:off x="838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</a:p>
        </p:txBody>
      </p:sp>
      <p:sp>
        <p:nvSpPr>
          <p:cNvPr id="6" name="Объект 3"/>
          <p:cNvSpPr>
            <a:spLocks noGrp="1"/>
          </p:cNvSpPr>
          <p:nvPr>
            <p:ph sz="half" idx="2"/>
          </p:nvPr>
        </p:nvSpPr>
        <p:spPr bwMode="auto">
          <a:xfrm>
            <a:off x="6172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</a:p>
        </p:txBody>
      </p:sp>
      <p:sp>
        <p:nvSpPr>
          <p:cNvPr id="7" name="Дата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F9A2CB3F-9E6C-4531-82DF-EF260906E9D5}" type="datetimeFigureOut">
              <a:rPr lang="ru-RU"/>
              <a:t>13.07.2021</a:t>
            </a:fld>
            <a:endParaRPr lang="ru-RU"/>
          </a:p>
        </p:txBody>
      </p:sp>
      <p:sp>
        <p:nvSpPr>
          <p:cNvPr id="8" name="Нижний колонтитул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9" name="Номер слайда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13E68939-3EB5-44F6-8D41-33285E24A685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TxTwoObj" preserve="1" userDrawn="1">
  <p:cSld name="Сравнение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 bwMode="auto">
          <a:xfrm>
            <a:off x="839788" y="365125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</a:p>
        </p:txBody>
      </p:sp>
      <p:sp>
        <p:nvSpPr>
          <p:cNvPr id="5" name="Текст 2"/>
          <p:cNvSpPr>
            <a:spLocks noGrp="1"/>
          </p:cNvSpPr>
          <p:nvPr>
            <p:ph type="body" idx="1"/>
          </p:nvPr>
        </p:nvSpPr>
        <p:spPr bwMode="auto"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6" name="Объект 3"/>
          <p:cNvSpPr>
            <a:spLocks noGrp="1"/>
          </p:cNvSpPr>
          <p:nvPr>
            <p:ph sz="half" idx="2"/>
          </p:nvPr>
        </p:nvSpPr>
        <p:spPr bwMode="auto">
          <a:xfrm>
            <a:off x="839788" y="2505074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</a:p>
        </p:txBody>
      </p:sp>
      <p:sp>
        <p:nvSpPr>
          <p:cNvPr id="7" name="Текст 4"/>
          <p:cNvSpPr>
            <a:spLocks noGrp="1"/>
          </p:cNvSpPr>
          <p:nvPr>
            <p:ph type="body" sz="quarter" idx="3"/>
          </p:nvPr>
        </p:nvSpPr>
        <p:spPr bwMode="auto"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8" name="Объект 5"/>
          <p:cNvSpPr>
            <a:spLocks noGrp="1"/>
          </p:cNvSpPr>
          <p:nvPr>
            <p:ph sz="quarter" idx="4"/>
          </p:nvPr>
        </p:nvSpPr>
        <p:spPr bwMode="auto">
          <a:xfrm>
            <a:off x="6172200" y="2505074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</a:p>
        </p:txBody>
      </p:sp>
      <p:sp>
        <p:nvSpPr>
          <p:cNvPr id="9" name="Дата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F9A2CB3F-9E6C-4531-82DF-EF260906E9D5}" type="datetimeFigureOut">
              <a:rPr lang="ru-RU"/>
              <a:t>13.07.2021</a:t>
            </a:fld>
            <a:endParaRPr lang="ru-RU"/>
          </a:p>
        </p:txBody>
      </p:sp>
      <p:sp>
        <p:nvSpPr>
          <p:cNvPr id="10" name="Нижний колонтитул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11" name="Номер слайда 8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13E68939-3EB5-44F6-8D41-33285E24A685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Only" preserve="1" userDrawn="1">
  <p:cSld name="Только заголовок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</a:p>
        </p:txBody>
      </p:sp>
      <p:sp>
        <p:nvSpPr>
          <p:cNvPr id="5" name="Дата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F9A2CB3F-9E6C-4531-82DF-EF260906E9D5}" type="datetimeFigureOut">
              <a:rPr lang="ru-RU"/>
              <a:t>13.07.2021</a:t>
            </a:fld>
            <a:endParaRPr lang="ru-RU"/>
          </a:p>
        </p:txBody>
      </p:sp>
      <p:sp>
        <p:nvSpPr>
          <p:cNvPr id="6" name="Нижний колонтитул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7" name="Номер слайда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13E68939-3EB5-44F6-8D41-33285E24A685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blank" preserve="1" userDrawn="1">
  <p:cSld name="Пустой слайд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Дата 1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F9A2CB3F-9E6C-4531-82DF-EF260906E9D5}" type="datetimeFigureOut">
              <a:rPr lang="ru-RU"/>
              <a:t>13.07.2021</a:t>
            </a:fld>
            <a:endParaRPr lang="ru-RU"/>
          </a:p>
        </p:txBody>
      </p:sp>
      <p:sp>
        <p:nvSpPr>
          <p:cNvPr id="5" name="Нижний колонтитул 2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Номер слайда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13E68939-3EB5-44F6-8D41-33285E24A685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Tx" preserve="1" userDrawn="1">
  <p:cSld name="Объект с подписью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ru-RU"/>
              <a:t>Образец заголовка</a:t>
            </a:r>
          </a:p>
        </p:txBody>
      </p:sp>
      <p:sp>
        <p:nvSpPr>
          <p:cNvPr id="5" name="Объект 2"/>
          <p:cNvSpPr>
            <a:spLocks noGrp="1"/>
          </p:cNvSpPr>
          <p:nvPr>
            <p:ph idx="1"/>
          </p:nvPr>
        </p:nvSpPr>
        <p:spPr bwMode="auto"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</a:p>
        </p:txBody>
      </p:sp>
      <p:sp>
        <p:nvSpPr>
          <p:cNvPr id="6" name="Текст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7" name="Дата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F9A2CB3F-9E6C-4531-82DF-EF260906E9D5}" type="datetimeFigureOut">
              <a:rPr lang="ru-RU"/>
              <a:t>13.07.2021</a:t>
            </a:fld>
            <a:endParaRPr lang="ru-RU"/>
          </a:p>
        </p:txBody>
      </p:sp>
      <p:sp>
        <p:nvSpPr>
          <p:cNvPr id="8" name="Нижний колонтитул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9" name="Номер слайда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13E68939-3EB5-44F6-8D41-33285E24A685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picTx" preserve="1" userDrawn="1">
  <p:cSld name="Рисунок с подписью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ru-RU"/>
              <a:t>Образец заголовка</a:t>
            </a:r>
          </a:p>
        </p:txBody>
      </p:sp>
      <p:sp>
        <p:nvSpPr>
          <p:cNvPr id="5" name="Рисунок 2"/>
          <p:cNvSpPr>
            <a:spLocks noGrp="1"/>
          </p:cNvSpPr>
          <p:nvPr>
            <p:ph type="pic" idx="1"/>
          </p:nvPr>
        </p:nvSpPr>
        <p:spPr bwMode="auto"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endParaRPr lang="ru-RU"/>
          </a:p>
        </p:txBody>
      </p:sp>
      <p:sp>
        <p:nvSpPr>
          <p:cNvPr id="6" name="Текст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7" name="Дата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F9A2CB3F-9E6C-4531-82DF-EF260906E9D5}" type="datetimeFigureOut">
              <a:rPr lang="ru-RU"/>
              <a:t>13.07.2021</a:t>
            </a:fld>
            <a:endParaRPr lang="ru-RU"/>
          </a:p>
        </p:txBody>
      </p:sp>
      <p:sp>
        <p:nvSpPr>
          <p:cNvPr id="8" name="Нижний колонтитул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9" name="Номер слайда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13E68939-3EB5-44F6-8D41-33285E24A685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ru-RU"/>
              <a:t>Образец заголовка</a:t>
            </a:r>
          </a:p>
        </p:txBody>
      </p:sp>
      <p:sp>
        <p:nvSpPr>
          <p:cNvPr id="5" name="Текст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</a:p>
        </p:txBody>
      </p:sp>
      <p:sp>
        <p:nvSpPr>
          <p:cNvPr id="6" name="Дата 3"/>
          <p:cNvSpPr>
            <a:spLocks noGrp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F9A2CB3F-9E6C-4531-82DF-EF260906E9D5}" type="datetimeFigureOut">
              <a:rPr lang="ru-RU"/>
              <a:t>13.07.2021</a:t>
            </a:fld>
            <a:endParaRPr lang="ru-RU"/>
          </a:p>
        </p:txBody>
      </p:sp>
      <p:sp>
        <p:nvSpPr>
          <p:cNvPr id="7" name="Нижний колонтитул 4"/>
          <p:cNvSpPr>
            <a:spLocks noGrp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8" name="Номер слайда 5"/>
          <p:cNvSpPr>
            <a:spLocks noGrp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13E68939-3EB5-44F6-8D41-33285E24A685}" type="slidenum">
              <a:rPr lang="ru-RU"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77" r:id="rId13"/>
  </p:sldLayoutIdLst>
  <p:txStyles>
    <p:titleStyle>
      <a:lvl1pPr algn="l" defTabSz="914400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 bwMode="auto"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 bwMode="auto"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1D8BD707-D9CF-40AE-B4C6-C98DA3205C09}" type="datetimeFigureOut">
              <a:rPr lang="en-US"/>
              <a:t>7/13/2021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 bwMode="auto"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B6F15528-21DE-4FAA-801E-634DDDAF4B2B}" type="slidenum">
              <a:rPr/>
              <a:t>‹#›</a:t>
            </a:fld>
            <a:endParaRPr/>
          </a:p>
        </p:txBody>
      </p:sp>
      <p:sp>
        <p:nvSpPr>
          <p:cNvPr id="7" name="Заголовок 7"/>
          <p:cNvSpPr>
            <a:spLocks noGrp="1"/>
          </p:cNvSpPr>
          <p:nvPr>
            <p:ph type="title"/>
          </p:nvPr>
        </p:nvSpPr>
        <p:spPr bwMode="auto">
          <a:xfrm>
            <a:off x="685800" y="266700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</p:sldLayoutIdLst>
  <p:txStyles>
    <p:titleStyle>
      <a:lvl1pPr>
        <a:defRPr sz="6000" b="0" i="0">
          <a:latin typeface="SB Sans Display Light"/>
          <a:ea typeface="+mj-ea"/>
          <a:cs typeface="SB Sans Display Light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8.xml"/><Relationship Id="rId5" Type="http://schemas.openxmlformats.org/officeDocument/2006/relationships/image" Target="../media/image18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18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18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6.png"/><Relationship Id="rId5" Type="http://schemas.openxmlformats.org/officeDocument/2006/relationships/image" Target="../media/image12.png"/><Relationship Id="rId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Заголовок 4"/>
          <p:cNvSpPr>
            <a:spLocks/>
          </p:cNvSpPr>
          <p:nvPr/>
        </p:nvSpPr>
        <p:spPr bwMode="auto">
          <a:xfrm>
            <a:off x="551384" y="2204864"/>
            <a:ext cx="11386864" cy="2448272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marL="0" marR="0" lv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ru-RU" b="1" dirty="0"/>
          </a:p>
        </p:txBody>
      </p:sp>
      <p:sp>
        <p:nvSpPr>
          <p:cNvPr id="5" name="Text Placeholder 3"/>
          <p:cNvSpPr>
            <a:spLocks/>
          </p:cNvSpPr>
          <p:nvPr/>
        </p:nvSpPr>
        <p:spPr bwMode="auto">
          <a:xfrm>
            <a:off x="712971" y="4572000"/>
            <a:ext cx="10793228" cy="172033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360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pPr>
            <a:r>
              <a:rPr lang="ru-RU" b="0" i="0" u="none" strike="noStrike" cap="none" spc="0" dirty="0">
                <a:ln>
                  <a:noFill/>
                </a:ln>
                <a:solidFill>
                  <a:srgbClr val="333F48"/>
                </a:solidFill>
                <a:latin typeface="SB Sans Text Light"/>
                <a:ea typeface="+mn-ea"/>
                <a:cs typeface="SB Sans Text Light"/>
              </a:rPr>
              <a:t>Студент: </a:t>
            </a:r>
            <a:r>
              <a:rPr lang="ru-RU" b="0" i="0" u="none" strike="noStrike" cap="none" spc="0" dirty="0" err="1" smtClean="0">
                <a:ln>
                  <a:noFill/>
                </a:ln>
                <a:solidFill>
                  <a:srgbClr val="333F48"/>
                </a:solidFill>
                <a:latin typeface="SB Sans Text Light"/>
                <a:ea typeface="+mn-ea"/>
                <a:cs typeface="SB Sans Text Light"/>
              </a:rPr>
              <a:t>Митюнина</a:t>
            </a:r>
            <a:r>
              <a:rPr lang="ru-RU" b="0" i="0" u="none" strike="noStrike" cap="none" spc="0" dirty="0" smtClean="0">
                <a:ln>
                  <a:noFill/>
                </a:ln>
                <a:solidFill>
                  <a:srgbClr val="333F48"/>
                </a:solidFill>
                <a:latin typeface="SB Sans Text Light"/>
                <a:ea typeface="+mn-ea"/>
                <a:cs typeface="SB Sans Text Light"/>
              </a:rPr>
              <a:t> Наталья Николаевна</a:t>
            </a:r>
            <a:endParaRPr lang="ru-RU" b="0" i="0" u="none" strike="noStrike" cap="none" spc="0" dirty="0">
              <a:ln>
                <a:noFill/>
              </a:ln>
              <a:solidFill>
                <a:srgbClr val="333F48"/>
              </a:solidFill>
              <a:latin typeface="SB Sans Text Light"/>
              <a:ea typeface="+mn-ea"/>
              <a:cs typeface="SB Sans Text Light"/>
            </a:endParaRPr>
          </a:p>
          <a:p>
            <a:pPr marL="0" marR="0" lvl="0" indent="0" algn="l" defTabSz="360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pPr>
            <a:r>
              <a:rPr lang="ru-RU" b="0" i="0" u="none" strike="noStrike" cap="none" spc="0" dirty="0">
                <a:ln>
                  <a:noFill/>
                </a:ln>
                <a:solidFill>
                  <a:srgbClr val="333F48"/>
                </a:solidFill>
                <a:latin typeface="SB Sans Text Light"/>
                <a:ea typeface="+mn-ea"/>
                <a:cs typeface="SB Sans Text Light"/>
              </a:rPr>
              <a:t>                </a:t>
            </a:r>
            <a:endParaRPr lang="ru-RU" sz="1600" b="0" i="0" u="none" strike="noStrike" cap="none" spc="0" dirty="0">
              <a:ln>
                <a:noFill/>
              </a:ln>
              <a:solidFill>
                <a:srgbClr val="333F48"/>
              </a:solidFill>
              <a:latin typeface="SB Sans Text Light"/>
              <a:ea typeface="+mn-ea"/>
              <a:cs typeface="SB Sans Text Light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BE6ED87-35B9-4D44-BD5E-D3A5BFABF05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1533"/>
          <a:stretch/>
        </p:blipFill>
        <p:spPr bwMode="auto">
          <a:xfrm rot="16199999">
            <a:off x="320246" y="4318253"/>
            <a:ext cx="1464205" cy="1866025"/>
          </a:xfrm>
          <a:prstGeom prst="rect">
            <a:avLst/>
          </a:prstGeom>
        </p:spPr>
      </p:pic>
      <p:sp>
        <p:nvSpPr>
          <p:cNvPr id="7" name="TextBox 35">
            <a:extLst>
              <a:ext uri="{FF2B5EF4-FFF2-40B4-BE49-F238E27FC236}">
                <a16:creationId xmlns:a16="http://schemas.microsoft.com/office/drawing/2014/main" id="{FFE5BB39-F6A6-43BC-BA7E-53FDB72933B3}"/>
              </a:ext>
            </a:extLst>
          </p:cNvPr>
          <p:cNvSpPr>
            <a:spLocks/>
          </p:cNvSpPr>
          <p:nvPr/>
        </p:nvSpPr>
        <p:spPr bwMode="auto">
          <a:xfrm>
            <a:off x="4844008" y="1052736"/>
            <a:ext cx="5572472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defRPr/>
            </a:pPr>
            <a:r>
              <a:rPr lang="fr-FR" sz="3600" b="1" spc="-160" dirty="0" smtClean="0">
                <a:gradFill>
                  <a:gsLst>
                    <a:gs pos="19000">
                      <a:srgbClr val="FAED00"/>
                    </a:gs>
                    <a:gs pos="54000">
                      <a:srgbClr val="00D900"/>
                    </a:gs>
                    <a:gs pos="89000">
                      <a:srgbClr val="0FA8E0"/>
                    </a:gs>
                  </a:gsLst>
                  <a:lin ang="19800000" scaled="0"/>
                </a:gradFill>
                <a:latin typeface="SB Sans Display Semibold"/>
                <a:cs typeface="SB Sans Display Semibold"/>
              </a:rPr>
              <a:t>SQL</a:t>
            </a:r>
            <a:r>
              <a:rPr lang="fr-FR" sz="3600" b="1" spc="-160" dirty="0">
                <a:gradFill>
                  <a:gsLst>
                    <a:gs pos="19000">
                      <a:srgbClr val="FAED00"/>
                    </a:gs>
                    <a:gs pos="54000">
                      <a:srgbClr val="00D900"/>
                    </a:gs>
                    <a:gs pos="89000">
                      <a:srgbClr val="0FA8E0"/>
                    </a:gs>
                  </a:gsLst>
                  <a:lin ang="19800000" scaled="0"/>
                </a:gradFill>
                <a:latin typeface="SB Sans Display Semibold"/>
                <a:cs typeface="SB Sans Display Semibold"/>
              </a:rPr>
              <a:t>, </a:t>
            </a:r>
            <a:r>
              <a:rPr lang="en-US" sz="3600" b="1" spc="-160" dirty="0" smtClean="0">
                <a:gradFill>
                  <a:gsLst>
                    <a:gs pos="19000">
                      <a:srgbClr val="FAED00"/>
                    </a:gs>
                    <a:gs pos="54000">
                      <a:srgbClr val="00D900"/>
                    </a:gs>
                    <a:gs pos="89000">
                      <a:srgbClr val="0FA8E0"/>
                    </a:gs>
                  </a:gsLst>
                  <a:lin ang="19800000" scaled="0"/>
                </a:gradFill>
                <a:latin typeface="SB Sans Display Semibold"/>
                <a:cs typeface="SB Sans Display Semibold"/>
              </a:rPr>
              <a:t>PL SQL, </a:t>
            </a:r>
            <a:r>
              <a:rPr lang="fr-FR" sz="3600" b="1" spc="-160" dirty="0" smtClean="0">
                <a:gradFill>
                  <a:gsLst>
                    <a:gs pos="19000">
                      <a:srgbClr val="FAED00"/>
                    </a:gs>
                    <a:gs pos="54000">
                      <a:srgbClr val="00D900"/>
                    </a:gs>
                    <a:gs pos="89000">
                      <a:srgbClr val="0FA8E0"/>
                    </a:gs>
                  </a:gsLst>
                  <a:lin ang="19800000" scaled="0"/>
                </a:gradFill>
                <a:latin typeface="SB Sans Display Semibold"/>
                <a:cs typeface="SB Sans Display Semibold"/>
              </a:rPr>
              <a:t>PL </a:t>
            </a:r>
            <a:r>
              <a:rPr lang="fr-FR" sz="3600" b="1" spc="-160" dirty="0">
                <a:gradFill>
                  <a:gsLst>
                    <a:gs pos="19000">
                      <a:srgbClr val="FAED00"/>
                    </a:gs>
                    <a:gs pos="54000">
                      <a:srgbClr val="00D900"/>
                    </a:gs>
                    <a:gs pos="89000">
                      <a:srgbClr val="0FA8E0"/>
                    </a:gs>
                  </a:gsLst>
                  <a:lin ang="19800000" scaled="0"/>
                </a:gradFill>
                <a:latin typeface="SB Sans Display Semibold"/>
                <a:cs typeface="SB Sans Display Semibold"/>
              </a:rPr>
              <a:t>Plus</a:t>
            </a:r>
            <a:endParaRPr lang="ru-RU" sz="1050" dirty="0">
              <a:gradFill>
                <a:gsLst>
                  <a:gs pos="19000">
                    <a:srgbClr val="FAED00"/>
                  </a:gs>
                  <a:gs pos="54000">
                    <a:srgbClr val="00D900"/>
                  </a:gs>
                  <a:gs pos="89000">
                    <a:srgbClr val="0FA8E0"/>
                  </a:gs>
                </a:gsLst>
                <a:lin ang="19800000" scaled="0"/>
              </a:gradFill>
              <a:latin typeface="SB Sans Display Light"/>
              <a:cs typeface="SB Sans Display Ligh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1DDADD-D012-4924-B434-0AFD0AB713F0}"/>
              </a:ext>
            </a:extLst>
          </p:cNvPr>
          <p:cNvSpPr txBox="1"/>
          <p:nvPr/>
        </p:nvSpPr>
        <p:spPr>
          <a:xfrm>
            <a:off x="9994032" y="6284229"/>
            <a:ext cx="19442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360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pPr>
            <a:r>
              <a:rPr lang="ru-RU" dirty="0" smtClean="0">
                <a:solidFill>
                  <a:srgbClr val="333F48"/>
                </a:solidFill>
                <a:latin typeface="SB Sans Text Light"/>
                <a:cs typeface="SB Sans Text Light"/>
              </a:rPr>
              <a:t>дата:14.07.21</a:t>
            </a:r>
            <a:endParaRPr lang="ru-RU" sz="1800" b="0" i="0" u="none" strike="noStrike" cap="none" spc="0" dirty="0">
              <a:ln>
                <a:noFill/>
              </a:ln>
              <a:solidFill>
                <a:srgbClr val="333F48"/>
              </a:solidFill>
              <a:latin typeface="SB Sans Text Light"/>
              <a:ea typeface="+mn-ea"/>
              <a:cs typeface="SB Sans Text Light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712971" y="2059555"/>
            <a:ext cx="1066813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ru-RU" sz="4000" i="1" dirty="0" smtClean="0">
                <a:solidFill>
                  <a:srgbClr val="333F48"/>
                </a:solidFill>
                <a:latin typeface="SB Sans Display Semibold"/>
                <a:cs typeface="SB Sans Display Semibold"/>
              </a:rPr>
              <a:t>Курсовая работа – онлайн-сервис проверки грамотности сотрудников «Грамотей»</a:t>
            </a:r>
            <a:endParaRPr lang="ru-RU" sz="40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055" name="Рисунок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82563" cy="168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Рисунок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4625" cy="168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Рисунок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4625" cy="168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9" name="Рисунок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4625" cy="168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itle 7">
            <a:extLst>
              <a:ext uri="{FF2B5EF4-FFF2-40B4-BE49-F238E27FC236}">
                <a16:creationId xmlns:a16="http://schemas.microsoft.com/office/drawing/2014/main" id="{E195DE7B-42F0-4CAA-AAB0-D33DB61C53CA}"/>
              </a:ext>
            </a:extLst>
          </p:cNvPr>
          <p:cNvSpPr>
            <a:spLocks/>
          </p:cNvSpPr>
          <p:nvPr/>
        </p:nvSpPr>
        <p:spPr bwMode="auto">
          <a:xfrm>
            <a:off x="210038" y="-16078"/>
            <a:ext cx="12169352" cy="1206534"/>
          </a:xfrm>
          <a:prstGeom prst="rect">
            <a:avLst/>
          </a:prstGeom>
        </p:spPr>
        <p:txBody>
          <a:bodyPr lIns="0" tIns="0" rIns="0" bIns="0"/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0" i="0">
                <a:solidFill>
                  <a:schemeClr val="tx1"/>
                </a:solidFill>
                <a:latin typeface="SB Sans Display Regular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ru-RU" sz="4000" dirty="0">
                <a:solidFill>
                  <a:srgbClr val="333F48"/>
                </a:solidFill>
              </a:rPr>
              <a:t>Структура хранилища (таблицы)</a:t>
            </a:r>
            <a:endParaRPr lang="ru-RU" sz="1600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546" y="476672"/>
            <a:ext cx="11098013" cy="6302900"/>
          </a:xfrm>
          <a:prstGeom prst="rect">
            <a:avLst/>
          </a:prstGeom>
        </p:spPr>
      </p:pic>
      <p:pic>
        <p:nvPicPr>
          <p:cNvPr id="8" name="Рисунок 33">
            <a:extLst>
              <a:ext uri="{FF2B5EF4-FFF2-40B4-BE49-F238E27FC236}">
                <a16:creationId xmlns:a16="http://schemas.microsoft.com/office/drawing/2014/main" id="{03F0A934-8727-4150-AD5E-F9F80D3C564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4035" t="22170" r="28989" b="16682"/>
          <a:stretch/>
        </p:blipFill>
        <p:spPr bwMode="auto">
          <a:xfrm rot="16199999">
            <a:off x="6916108" y="6379805"/>
            <a:ext cx="344428" cy="44835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CB2FA9B-B787-4EA3-9CBB-8AD4574C261C}"/>
              </a:ext>
            </a:extLst>
          </p:cNvPr>
          <p:cNvSpPr txBox="1"/>
          <p:nvPr/>
        </p:nvSpPr>
        <p:spPr bwMode="auto">
          <a:xfrm>
            <a:off x="7312498" y="6454721"/>
            <a:ext cx="339201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/>
              <a:t>https://github.com/NatalyaSB/PL_SQL.git</a:t>
            </a:r>
            <a:endParaRPr lang="ru-RU" sz="1400" b="1" dirty="0"/>
          </a:p>
        </p:txBody>
      </p:sp>
    </p:spTree>
    <p:extLst>
      <p:ext uri="{BB962C8B-B14F-4D97-AF65-F5344CB8AC3E}">
        <p14:creationId xmlns:p14="http://schemas.microsoft.com/office/powerpoint/2010/main" val="18587978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" name="Title 7">
            <a:extLst>
              <a:ext uri="{FF2B5EF4-FFF2-40B4-BE49-F238E27FC236}">
                <a16:creationId xmlns:a16="http://schemas.microsoft.com/office/drawing/2014/main" id="{E195DE7B-42F0-4CAA-AAB0-D33DB61C53CA}"/>
              </a:ext>
            </a:extLst>
          </p:cNvPr>
          <p:cNvSpPr>
            <a:spLocks/>
          </p:cNvSpPr>
          <p:nvPr/>
        </p:nvSpPr>
        <p:spPr bwMode="auto">
          <a:xfrm>
            <a:off x="191343" y="0"/>
            <a:ext cx="7848872" cy="720080"/>
          </a:xfrm>
          <a:prstGeom prst="rect">
            <a:avLst/>
          </a:prstGeom>
        </p:spPr>
        <p:txBody>
          <a:bodyPr lIns="0" tIns="0" rIns="0" bIns="0"/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0" i="0">
                <a:solidFill>
                  <a:schemeClr val="tx1"/>
                </a:solidFill>
                <a:latin typeface="SB Sans Display Regular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ru-RU" sz="4000" dirty="0" smtClean="0">
                <a:solidFill>
                  <a:srgbClr val="333F48"/>
                </a:solidFill>
              </a:rPr>
              <a:t>Скрипт поиска вопросов</a:t>
            </a:r>
            <a:endParaRPr lang="ru-RU" sz="1600" dirty="0"/>
          </a:p>
          <a:p>
            <a:pPr>
              <a:defRPr/>
            </a:pPr>
            <a:r>
              <a:rPr lang="ru-RU" sz="4000" dirty="0">
                <a:solidFill>
                  <a:srgbClr val="333F48"/>
                </a:solidFill>
              </a:rPr>
              <a:t> </a:t>
            </a:r>
            <a:endParaRPr lang="ru-RU" sz="1600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4265" y="490602"/>
            <a:ext cx="7531895" cy="5170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008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DECLARE</a:t>
            </a:r>
            <a:endParaRPr lang="en-US" sz="1100" dirty="0">
              <a:solidFill>
                <a:srgbClr val="00008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en-US" sz="110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 </a:t>
            </a:r>
            <a:r>
              <a:rPr lang="en-US" sz="1100" dirty="0">
                <a:solidFill>
                  <a:srgbClr val="008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CURSOR</a:t>
            </a:r>
            <a:r>
              <a:rPr lang="en-US" sz="110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1100" dirty="0" err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get_task</a:t>
            </a:r>
            <a:r>
              <a:rPr lang="en-US" sz="110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(</a:t>
            </a:r>
            <a:r>
              <a:rPr lang="en-US" sz="1100" dirty="0" err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c_ID</a:t>
            </a:r>
            <a:r>
              <a:rPr lang="en-US" sz="110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1100" dirty="0" err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modul.course_id%</a:t>
            </a:r>
            <a:r>
              <a:rPr lang="en-US" sz="1100" dirty="0" err="1">
                <a:solidFill>
                  <a:srgbClr val="008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TYPE</a:t>
            </a:r>
            <a:r>
              <a:rPr lang="en-US" sz="110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 </a:t>
            </a:r>
            <a:r>
              <a:rPr lang="en-US" sz="1100" dirty="0" err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m_ID</a:t>
            </a:r>
            <a:r>
              <a:rPr lang="en-US" sz="110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1100" dirty="0" err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modul.modul_id%</a:t>
            </a:r>
            <a:r>
              <a:rPr lang="en-US" sz="1100" dirty="0" err="1">
                <a:solidFill>
                  <a:srgbClr val="008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TYPE</a:t>
            </a:r>
            <a:r>
              <a:rPr lang="en-US" sz="110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) </a:t>
            </a:r>
            <a:r>
              <a:rPr lang="en-US" sz="1100" dirty="0">
                <a:solidFill>
                  <a:srgbClr val="008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IS</a:t>
            </a:r>
            <a:r>
              <a:rPr lang="en-US" sz="110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</a:p>
          <a:p>
            <a:r>
              <a:rPr lang="en-US" sz="110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    </a:t>
            </a:r>
            <a:r>
              <a:rPr lang="en-US" sz="1100" dirty="0">
                <a:solidFill>
                  <a:srgbClr val="008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SELECT</a:t>
            </a:r>
            <a:r>
              <a:rPr lang="en-US" sz="110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1100" dirty="0">
                <a:solidFill>
                  <a:srgbClr val="008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DISTINCT</a:t>
            </a:r>
            <a:r>
              <a:rPr lang="en-US" sz="110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1100" dirty="0" err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spr.dictsk_id</a:t>
            </a:r>
            <a:endParaRPr lang="en-US" sz="1100" dirty="0">
              <a:solidFill>
                <a:srgbClr val="00008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en-US" sz="110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    </a:t>
            </a:r>
            <a:r>
              <a:rPr lang="en-US" sz="1100" dirty="0">
                <a:solidFill>
                  <a:srgbClr val="008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FROM</a:t>
            </a:r>
            <a:r>
              <a:rPr lang="en-US" sz="110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1100" dirty="0" err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modul</a:t>
            </a:r>
            <a:r>
              <a:rPr lang="en-US" sz="110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m </a:t>
            </a:r>
          </a:p>
          <a:p>
            <a:r>
              <a:rPr lang="en-US" sz="110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         </a:t>
            </a:r>
            <a:r>
              <a:rPr lang="en-US" sz="1100" dirty="0">
                <a:solidFill>
                  <a:srgbClr val="008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INNER</a:t>
            </a:r>
            <a:r>
              <a:rPr lang="en-US" sz="110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1100" dirty="0">
                <a:solidFill>
                  <a:srgbClr val="008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JOIN</a:t>
            </a:r>
            <a:r>
              <a:rPr lang="en-US" sz="110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theme          t    </a:t>
            </a:r>
            <a:r>
              <a:rPr lang="en-US" sz="1100" dirty="0">
                <a:solidFill>
                  <a:srgbClr val="008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ON</a:t>
            </a:r>
            <a:r>
              <a:rPr lang="en-US" sz="110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1100" dirty="0" err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m.modul_id</a:t>
            </a:r>
            <a:r>
              <a:rPr lang="en-US" sz="110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  =      </a:t>
            </a:r>
            <a:r>
              <a:rPr lang="en-US" sz="1100" dirty="0" err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t.modul_id</a:t>
            </a:r>
            <a:r>
              <a:rPr lang="en-US" sz="110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</a:p>
          <a:p>
            <a:r>
              <a:rPr lang="en-US" sz="110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         </a:t>
            </a:r>
            <a:r>
              <a:rPr lang="en-US" sz="1100" dirty="0">
                <a:solidFill>
                  <a:srgbClr val="008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INNER</a:t>
            </a:r>
            <a:r>
              <a:rPr lang="en-US" sz="110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1100" dirty="0">
                <a:solidFill>
                  <a:srgbClr val="008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JOIN</a:t>
            </a:r>
            <a:r>
              <a:rPr lang="en-US" sz="110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task           z    </a:t>
            </a:r>
            <a:r>
              <a:rPr lang="en-US" sz="1100" dirty="0">
                <a:solidFill>
                  <a:srgbClr val="008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ON</a:t>
            </a:r>
            <a:r>
              <a:rPr lang="en-US" sz="110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1100" dirty="0" err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z.theme_id</a:t>
            </a:r>
            <a:r>
              <a:rPr lang="en-US" sz="110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  =      </a:t>
            </a:r>
            <a:r>
              <a:rPr lang="en-US" sz="1100" dirty="0" err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t.theme_id</a:t>
            </a:r>
            <a:endParaRPr lang="en-US" sz="1100" dirty="0">
              <a:solidFill>
                <a:srgbClr val="00008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en-US" sz="110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         </a:t>
            </a:r>
            <a:r>
              <a:rPr lang="en-US" sz="1100" dirty="0">
                <a:solidFill>
                  <a:srgbClr val="008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INNER</a:t>
            </a:r>
            <a:r>
              <a:rPr lang="en-US" sz="110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1100" dirty="0">
                <a:solidFill>
                  <a:srgbClr val="008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JOIN</a:t>
            </a:r>
            <a:r>
              <a:rPr lang="en-US" sz="110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1100" dirty="0" err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dictionarytask</a:t>
            </a:r>
            <a:r>
              <a:rPr lang="en-US" sz="110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1100" dirty="0" err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spr</a:t>
            </a:r>
            <a:r>
              <a:rPr lang="en-US" sz="110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</a:t>
            </a:r>
            <a:r>
              <a:rPr lang="en-US" sz="1100" dirty="0">
                <a:solidFill>
                  <a:srgbClr val="008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ON</a:t>
            </a:r>
            <a:r>
              <a:rPr lang="en-US" sz="110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1100" dirty="0" err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spr.dictsk_id</a:t>
            </a:r>
            <a:r>
              <a:rPr lang="en-US" sz="110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=      </a:t>
            </a:r>
            <a:r>
              <a:rPr lang="en-US" sz="1100" dirty="0" err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z.dictsk_id</a:t>
            </a:r>
            <a:endParaRPr lang="en-US" sz="1100" dirty="0">
              <a:solidFill>
                <a:srgbClr val="00008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en-US" sz="110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         </a:t>
            </a:r>
            <a:r>
              <a:rPr lang="en-US" sz="1100" dirty="0">
                <a:solidFill>
                  <a:srgbClr val="008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INNER</a:t>
            </a:r>
            <a:r>
              <a:rPr lang="en-US" sz="110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1100" dirty="0">
                <a:solidFill>
                  <a:srgbClr val="008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JOIN</a:t>
            </a:r>
            <a:r>
              <a:rPr lang="en-US" sz="110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question       q    </a:t>
            </a:r>
            <a:r>
              <a:rPr lang="en-US" sz="1100" dirty="0">
                <a:solidFill>
                  <a:srgbClr val="008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ON</a:t>
            </a:r>
            <a:r>
              <a:rPr lang="en-US" sz="110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1100" dirty="0" err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q.task_id</a:t>
            </a:r>
            <a:r>
              <a:rPr lang="en-US" sz="110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   =      </a:t>
            </a:r>
            <a:r>
              <a:rPr lang="en-US" sz="1100" dirty="0" err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z.task_id</a:t>
            </a:r>
            <a:endParaRPr lang="en-US" sz="1100" dirty="0">
              <a:solidFill>
                <a:srgbClr val="00008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en-US" sz="110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    </a:t>
            </a:r>
            <a:r>
              <a:rPr lang="en-US" sz="1100" dirty="0">
                <a:solidFill>
                  <a:srgbClr val="008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WHERE</a:t>
            </a:r>
            <a:r>
              <a:rPr lang="en-US" sz="110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  </a:t>
            </a:r>
            <a:r>
              <a:rPr lang="en-US" sz="11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1</a:t>
            </a:r>
            <a:r>
              <a:rPr lang="en-US" sz="110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=              </a:t>
            </a:r>
            <a:r>
              <a:rPr lang="en-US" sz="11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1</a:t>
            </a:r>
            <a:endParaRPr lang="en-US" sz="1100" dirty="0">
              <a:solidFill>
                <a:srgbClr val="00008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en-US" sz="110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               </a:t>
            </a:r>
            <a:r>
              <a:rPr lang="en-US" sz="1100" dirty="0">
                <a:solidFill>
                  <a:srgbClr val="008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AND</a:t>
            </a:r>
            <a:r>
              <a:rPr lang="en-US" sz="110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1100" dirty="0" err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m.course_id</a:t>
            </a:r>
            <a:r>
              <a:rPr lang="en-US" sz="110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 =    </a:t>
            </a:r>
            <a:r>
              <a:rPr lang="en-US" sz="1100" dirty="0" err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c_ID</a:t>
            </a:r>
            <a:endParaRPr lang="en-US" sz="1100" dirty="0">
              <a:solidFill>
                <a:srgbClr val="00008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en-US" sz="110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               </a:t>
            </a:r>
            <a:r>
              <a:rPr lang="en-US" sz="1100" dirty="0">
                <a:solidFill>
                  <a:srgbClr val="008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AND</a:t>
            </a:r>
            <a:r>
              <a:rPr lang="en-US" sz="110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1100" dirty="0" err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m.modul_id</a:t>
            </a:r>
            <a:r>
              <a:rPr lang="en-US" sz="110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  =    </a:t>
            </a:r>
            <a:r>
              <a:rPr lang="en-US" sz="1100" dirty="0" err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m_ID</a:t>
            </a:r>
            <a:endParaRPr lang="en-US" sz="1100" dirty="0">
              <a:solidFill>
                <a:srgbClr val="00008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en-US" sz="110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    </a:t>
            </a:r>
            <a:r>
              <a:rPr lang="en-US" sz="1100" dirty="0">
                <a:solidFill>
                  <a:srgbClr val="008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ORDER</a:t>
            </a:r>
            <a:r>
              <a:rPr lang="en-US" sz="110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1100" dirty="0">
                <a:solidFill>
                  <a:srgbClr val="008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BY</a:t>
            </a:r>
            <a:r>
              <a:rPr lang="en-US" sz="110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1100" dirty="0" err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dbms_random.value</a:t>
            </a:r>
            <a:r>
              <a:rPr lang="en-US" sz="110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();</a:t>
            </a:r>
          </a:p>
          <a:p>
            <a:r>
              <a:rPr lang="en-US" sz="1100" dirty="0">
                <a:solidFill>
                  <a:srgbClr val="008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BEGIN</a:t>
            </a:r>
            <a:endParaRPr lang="en-US" sz="1100" dirty="0">
              <a:solidFill>
                <a:srgbClr val="00008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en-US" sz="110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</a:t>
            </a:r>
            <a:r>
              <a:rPr lang="en-US" sz="1100" dirty="0">
                <a:solidFill>
                  <a:srgbClr val="008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FOR</a:t>
            </a:r>
            <a:r>
              <a:rPr lang="en-US" sz="110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1100" dirty="0" err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v_gt</a:t>
            </a:r>
            <a:r>
              <a:rPr lang="en-US" sz="110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1100" dirty="0">
                <a:solidFill>
                  <a:srgbClr val="008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IN</a:t>
            </a:r>
            <a:r>
              <a:rPr lang="en-US" sz="110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1100" dirty="0" err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get_task</a:t>
            </a:r>
            <a:r>
              <a:rPr lang="en-US" sz="110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en-US" sz="11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1</a:t>
            </a:r>
            <a:r>
              <a:rPr lang="en-US" sz="110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 </a:t>
            </a:r>
            <a:r>
              <a:rPr lang="en-US" sz="11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5</a:t>
            </a:r>
            <a:r>
              <a:rPr lang="en-US" sz="110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)</a:t>
            </a:r>
          </a:p>
          <a:p>
            <a:r>
              <a:rPr lang="en-US" sz="110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</a:t>
            </a:r>
            <a:r>
              <a:rPr lang="en-US" sz="1100" dirty="0">
                <a:solidFill>
                  <a:srgbClr val="008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LOOP</a:t>
            </a:r>
            <a:endParaRPr lang="en-US" sz="1100" dirty="0">
              <a:solidFill>
                <a:srgbClr val="00008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en-US" sz="110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  </a:t>
            </a:r>
            <a:r>
              <a:rPr lang="en-US" sz="1100" dirty="0">
                <a:solidFill>
                  <a:srgbClr val="008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INSERT</a:t>
            </a:r>
            <a:r>
              <a:rPr lang="en-US" sz="110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1100" dirty="0">
                <a:solidFill>
                  <a:srgbClr val="008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INTO</a:t>
            </a:r>
            <a:r>
              <a:rPr lang="en-US" sz="110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1100" dirty="0" err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result_qw</a:t>
            </a:r>
            <a:endParaRPr lang="en-US" sz="1100" dirty="0">
              <a:solidFill>
                <a:srgbClr val="00008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en-US" sz="110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  </a:t>
            </a:r>
            <a:r>
              <a:rPr lang="en-US" sz="1100" dirty="0">
                <a:solidFill>
                  <a:srgbClr val="008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SELECT</a:t>
            </a:r>
            <a:r>
              <a:rPr lang="en-US" sz="110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* </a:t>
            </a:r>
          </a:p>
          <a:p>
            <a:r>
              <a:rPr lang="en-US" sz="110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  </a:t>
            </a:r>
            <a:r>
              <a:rPr lang="en-US" sz="1100" dirty="0">
                <a:solidFill>
                  <a:srgbClr val="008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FROM</a:t>
            </a:r>
            <a:endParaRPr lang="en-US" sz="1100" dirty="0">
              <a:solidFill>
                <a:srgbClr val="00008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ru-RU" sz="110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    (</a:t>
            </a:r>
          </a:p>
          <a:p>
            <a:r>
              <a:rPr lang="en-US" sz="110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    </a:t>
            </a:r>
            <a:r>
              <a:rPr lang="en-US" sz="1100" dirty="0">
                <a:solidFill>
                  <a:srgbClr val="008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SELECT</a:t>
            </a:r>
            <a:r>
              <a:rPr lang="en-US" sz="110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1100" dirty="0" err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z.task_id</a:t>
            </a:r>
            <a:r>
              <a:rPr lang="en-US" sz="110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 </a:t>
            </a:r>
            <a:r>
              <a:rPr lang="en-US" sz="1100" dirty="0" err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z.typetsk</a:t>
            </a:r>
            <a:r>
              <a:rPr lang="en-US" sz="110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 </a:t>
            </a:r>
            <a:r>
              <a:rPr lang="en-US" sz="1100" dirty="0" err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spr.text</a:t>
            </a:r>
            <a:r>
              <a:rPr lang="en-US" sz="110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 </a:t>
            </a:r>
            <a:r>
              <a:rPr lang="en-US" sz="1100" dirty="0" err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q.question_text</a:t>
            </a:r>
            <a:r>
              <a:rPr lang="en-US" sz="110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 </a:t>
            </a:r>
            <a:r>
              <a:rPr lang="en-US" sz="1100" dirty="0" err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q.question_id</a:t>
            </a:r>
            <a:endParaRPr lang="en-US" sz="1100" dirty="0">
              <a:solidFill>
                <a:srgbClr val="00008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en-US" sz="110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    </a:t>
            </a:r>
            <a:r>
              <a:rPr lang="en-US" sz="1100" dirty="0">
                <a:solidFill>
                  <a:srgbClr val="008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FROM</a:t>
            </a:r>
            <a:r>
              <a:rPr lang="en-US" sz="110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task         z    </a:t>
            </a:r>
          </a:p>
          <a:p>
            <a:r>
              <a:rPr lang="en-US" sz="110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             </a:t>
            </a:r>
            <a:r>
              <a:rPr lang="en-US" sz="1100" dirty="0">
                <a:solidFill>
                  <a:srgbClr val="008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INNER</a:t>
            </a:r>
            <a:r>
              <a:rPr lang="en-US" sz="110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1100" dirty="0">
                <a:solidFill>
                  <a:srgbClr val="008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JOIN</a:t>
            </a:r>
            <a:r>
              <a:rPr lang="en-US" sz="110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1100" dirty="0" err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dictionarytask</a:t>
            </a:r>
            <a:r>
              <a:rPr lang="en-US" sz="110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1100" dirty="0" err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spr</a:t>
            </a:r>
            <a:r>
              <a:rPr lang="en-US" sz="110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</a:t>
            </a:r>
            <a:r>
              <a:rPr lang="en-US" sz="1100" dirty="0">
                <a:solidFill>
                  <a:srgbClr val="008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ON</a:t>
            </a:r>
            <a:r>
              <a:rPr lang="en-US" sz="110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1100" dirty="0" err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spr.dictsk_id</a:t>
            </a:r>
            <a:r>
              <a:rPr lang="en-US" sz="110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=      </a:t>
            </a:r>
            <a:r>
              <a:rPr lang="en-US" sz="1100" dirty="0" err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z.dictsk_id</a:t>
            </a:r>
            <a:endParaRPr lang="en-US" sz="1100" dirty="0">
              <a:solidFill>
                <a:srgbClr val="00008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en-US" sz="110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             </a:t>
            </a:r>
            <a:r>
              <a:rPr lang="en-US" sz="1100" dirty="0">
                <a:solidFill>
                  <a:srgbClr val="008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INNER</a:t>
            </a:r>
            <a:r>
              <a:rPr lang="en-US" sz="110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1100" dirty="0">
                <a:solidFill>
                  <a:srgbClr val="008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JOIN</a:t>
            </a:r>
            <a:r>
              <a:rPr lang="en-US" sz="110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question       q    </a:t>
            </a:r>
            <a:r>
              <a:rPr lang="en-US" sz="1100" dirty="0">
                <a:solidFill>
                  <a:srgbClr val="008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ON</a:t>
            </a:r>
            <a:r>
              <a:rPr lang="en-US" sz="110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1100" dirty="0" err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q.task_id</a:t>
            </a:r>
            <a:r>
              <a:rPr lang="en-US" sz="110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   =      </a:t>
            </a:r>
            <a:r>
              <a:rPr lang="en-US" sz="1100" dirty="0" err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z.task_id</a:t>
            </a:r>
            <a:endParaRPr lang="en-US" sz="1100" dirty="0">
              <a:solidFill>
                <a:srgbClr val="00008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en-US" sz="110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    </a:t>
            </a:r>
            <a:r>
              <a:rPr lang="en-US" sz="1100" dirty="0">
                <a:solidFill>
                  <a:srgbClr val="008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WHERE</a:t>
            </a:r>
            <a:r>
              <a:rPr lang="en-US" sz="110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  </a:t>
            </a:r>
            <a:r>
              <a:rPr lang="en-US" sz="11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1</a:t>
            </a:r>
            <a:r>
              <a:rPr lang="en-US" sz="110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=              </a:t>
            </a:r>
            <a:r>
              <a:rPr lang="en-US" sz="11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1</a:t>
            </a:r>
            <a:endParaRPr lang="en-US" sz="1100" dirty="0">
              <a:solidFill>
                <a:srgbClr val="00008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en-US" sz="110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               </a:t>
            </a:r>
            <a:r>
              <a:rPr lang="en-US" sz="1100" dirty="0">
                <a:solidFill>
                  <a:srgbClr val="008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AND</a:t>
            </a:r>
            <a:r>
              <a:rPr lang="en-US" sz="110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1100" dirty="0" err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spr.dictsk_id</a:t>
            </a:r>
            <a:r>
              <a:rPr lang="en-US" sz="110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=    </a:t>
            </a:r>
            <a:r>
              <a:rPr lang="en-US" sz="1100" dirty="0" err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v_gt.dictsk_id</a:t>
            </a:r>
            <a:endParaRPr lang="en-US" sz="1100" dirty="0">
              <a:solidFill>
                <a:srgbClr val="00008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en-US" sz="110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    </a:t>
            </a:r>
            <a:r>
              <a:rPr lang="en-US" sz="1100" dirty="0">
                <a:solidFill>
                  <a:srgbClr val="008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ORDER</a:t>
            </a:r>
            <a:r>
              <a:rPr lang="en-US" sz="110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1100" dirty="0">
                <a:solidFill>
                  <a:srgbClr val="008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BY</a:t>
            </a:r>
            <a:r>
              <a:rPr lang="en-US" sz="110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1100" dirty="0" err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dbms_random.value</a:t>
            </a:r>
            <a:r>
              <a:rPr lang="en-US" sz="110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()</a:t>
            </a:r>
          </a:p>
          <a:p>
            <a:r>
              <a:rPr lang="ru-RU" sz="110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    )</a:t>
            </a:r>
          </a:p>
          <a:p>
            <a:r>
              <a:rPr lang="en-US" sz="110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  </a:t>
            </a:r>
            <a:r>
              <a:rPr lang="en-US" sz="1100" dirty="0">
                <a:solidFill>
                  <a:srgbClr val="008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WHERE</a:t>
            </a:r>
            <a:r>
              <a:rPr lang="en-US" sz="110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1100" dirty="0">
                <a:solidFill>
                  <a:srgbClr val="008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ROWNUM</a:t>
            </a:r>
            <a:r>
              <a:rPr lang="en-US" sz="110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&lt;</a:t>
            </a:r>
            <a:r>
              <a:rPr lang="en-US" sz="11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2</a:t>
            </a:r>
            <a:r>
              <a:rPr lang="en-US" sz="110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;</a:t>
            </a:r>
          </a:p>
          <a:p>
            <a:r>
              <a:rPr lang="en-US" sz="110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</a:t>
            </a:r>
            <a:r>
              <a:rPr lang="en-US" sz="1100" dirty="0">
                <a:solidFill>
                  <a:srgbClr val="008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END</a:t>
            </a:r>
            <a:r>
              <a:rPr lang="en-US" sz="110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1100" dirty="0">
                <a:solidFill>
                  <a:srgbClr val="008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LOOP</a:t>
            </a:r>
            <a:r>
              <a:rPr lang="en-US" sz="110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;</a:t>
            </a:r>
          </a:p>
          <a:p>
            <a:r>
              <a:rPr lang="en-US" sz="1100" dirty="0">
                <a:solidFill>
                  <a:srgbClr val="008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END</a:t>
            </a:r>
            <a:r>
              <a:rPr lang="en-US" sz="110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;</a:t>
            </a:r>
            <a:endParaRPr lang="ru-RU" sz="1100" dirty="0"/>
          </a:p>
        </p:txBody>
      </p:sp>
      <p:sp>
        <p:nvSpPr>
          <p:cNvPr id="8" name="Объект 2"/>
          <p:cNvSpPr txBox="1">
            <a:spLocks/>
          </p:cNvSpPr>
          <p:nvPr/>
        </p:nvSpPr>
        <p:spPr bwMode="auto">
          <a:xfrm>
            <a:off x="7396171" y="116632"/>
            <a:ext cx="4773435" cy="180020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900" dirty="0"/>
              <a:t>Курсор заполняется случайной последовательностью заданий. Для каждого задания случайным образом находим вопрос, записываем его в таблицу </a:t>
            </a:r>
            <a:r>
              <a:rPr lang="en-US" sz="1900" dirty="0" err="1" smtClean="0"/>
              <a:t>result_qw</a:t>
            </a:r>
            <a:r>
              <a:rPr lang="ru-RU" sz="1900" dirty="0" smtClean="0"/>
              <a:t> – это временная таблица, данные в ней существуют в пределах одной сессии.</a:t>
            </a:r>
            <a:endParaRPr lang="ru-RU" sz="1900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9457" y="5349322"/>
            <a:ext cx="10469436" cy="1371791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2629" y="3613087"/>
            <a:ext cx="4601217" cy="1352739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3803" y="1999728"/>
            <a:ext cx="4553585" cy="1352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576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" name="Title 7">
            <a:extLst>
              <a:ext uri="{FF2B5EF4-FFF2-40B4-BE49-F238E27FC236}">
                <a16:creationId xmlns:a16="http://schemas.microsoft.com/office/drawing/2014/main" id="{E195DE7B-42F0-4CAA-AAB0-D33DB61C53CA}"/>
              </a:ext>
            </a:extLst>
          </p:cNvPr>
          <p:cNvSpPr>
            <a:spLocks/>
          </p:cNvSpPr>
          <p:nvPr/>
        </p:nvSpPr>
        <p:spPr bwMode="auto">
          <a:xfrm>
            <a:off x="335360" y="218712"/>
            <a:ext cx="12169352" cy="694750"/>
          </a:xfrm>
          <a:prstGeom prst="rect">
            <a:avLst/>
          </a:prstGeom>
        </p:spPr>
        <p:txBody>
          <a:bodyPr lIns="0" tIns="0" rIns="0" bIns="0"/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0" i="0">
                <a:solidFill>
                  <a:schemeClr val="tx1"/>
                </a:solidFill>
                <a:latin typeface="SB Sans Display Regular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ru-RU" sz="4000" dirty="0" smtClean="0">
                <a:solidFill>
                  <a:srgbClr val="333F48"/>
                </a:solidFill>
              </a:rPr>
              <a:t>Скрипт по </a:t>
            </a:r>
            <a:r>
              <a:rPr lang="en-US" sz="4000" dirty="0" smtClean="0">
                <a:solidFill>
                  <a:srgbClr val="333F48"/>
                </a:solidFill>
              </a:rPr>
              <a:t>ID</a:t>
            </a:r>
            <a:r>
              <a:rPr lang="ru-RU" sz="4000" dirty="0" smtClean="0">
                <a:solidFill>
                  <a:srgbClr val="333F48"/>
                </a:solidFill>
              </a:rPr>
              <a:t> вопроса возвращает шаблон ответа</a:t>
            </a:r>
            <a:endParaRPr lang="ru-RU" sz="1600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755794" y="1268760"/>
            <a:ext cx="8550224" cy="46628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008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SELECT</a:t>
            </a:r>
            <a:r>
              <a:rPr lang="en-US" sz="110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1100" dirty="0" err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ot.task_id</a:t>
            </a:r>
            <a:endParaRPr lang="en-US" sz="1100" dirty="0">
              <a:solidFill>
                <a:srgbClr val="00008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en-US" sz="110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   ,</a:t>
            </a:r>
            <a:r>
              <a:rPr lang="en-US" sz="1100" dirty="0" err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ot.question_id</a:t>
            </a:r>
            <a:endParaRPr lang="en-US" sz="1100" dirty="0">
              <a:solidFill>
                <a:srgbClr val="00008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en-US" sz="110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   ,</a:t>
            </a:r>
            <a:r>
              <a:rPr lang="en-US" sz="1100" dirty="0" err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ot.ordinal_number_question_item</a:t>
            </a:r>
            <a:endParaRPr lang="en-US" sz="1100" dirty="0">
              <a:solidFill>
                <a:srgbClr val="00008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en-US" sz="110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   ,</a:t>
            </a:r>
            <a:r>
              <a:rPr lang="en-US" sz="1100" dirty="0" err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ot.type_task</a:t>
            </a:r>
            <a:endParaRPr lang="en-US" sz="1100" dirty="0">
              <a:solidFill>
                <a:srgbClr val="00008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en-US" sz="110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   ,</a:t>
            </a:r>
            <a:r>
              <a:rPr lang="en-US" sz="1100" dirty="0" err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ot.type_symbol</a:t>
            </a:r>
            <a:endParaRPr lang="en-US" sz="1100" dirty="0">
              <a:solidFill>
                <a:srgbClr val="00008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en-US" sz="110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   ,</a:t>
            </a:r>
            <a:r>
              <a:rPr lang="en-US" sz="1100" dirty="0" err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ot.text</a:t>
            </a:r>
            <a:endParaRPr lang="en-US" sz="1100" dirty="0">
              <a:solidFill>
                <a:srgbClr val="00008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en-US" sz="110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   ,</a:t>
            </a:r>
            <a:r>
              <a:rPr lang="en-US" sz="1100" dirty="0" err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ot.list_id</a:t>
            </a:r>
            <a:endParaRPr lang="en-US" sz="1100" dirty="0">
              <a:solidFill>
                <a:srgbClr val="00008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en-US" sz="110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   ,</a:t>
            </a:r>
            <a:r>
              <a:rPr lang="en-US" sz="1100" dirty="0" err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ot.answer_id</a:t>
            </a:r>
            <a:endParaRPr lang="en-US" sz="1100" dirty="0">
              <a:solidFill>
                <a:srgbClr val="00008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en-US" sz="110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   ,</a:t>
            </a:r>
            <a:r>
              <a:rPr lang="en-US" sz="1100" dirty="0" err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ot.answer</a:t>
            </a:r>
            <a:endParaRPr lang="en-US" sz="1100" dirty="0">
              <a:solidFill>
                <a:srgbClr val="00008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en-US" sz="110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   ,</a:t>
            </a:r>
            <a:r>
              <a:rPr lang="en-US" sz="1100" dirty="0" err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ot.count_symbol</a:t>
            </a:r>
            <a:endParaRPr lang="en-US" sz="1100" dirty="0">
              <a:solidFill>
                <a:srgbClr val="00008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en-US" sz="110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   ,</a:t>
            </a:r>
            <a:r>
              <a:rPr lang="en-US" sz="1100" dirty="0" err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sp.text</a:t>
            </a:r>
            <a:r>
              <a:rPr lang="en-US" sz="110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1100" dirty="0">
                <a:solidFill>
                  <a:srgbClr val="008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AS</a:t>
            </a:r>
            <a:r>
              <a:rPr lang="en-US" sz="110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1100" dirty="0" err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text_anw_in_list</a:t>
            </a:r>
            <a:endParaRPr lang="en-US" sz="1100" dirty="0">
              <a:solidFill>
                <a:srgbClr val="00008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en-US" sz="110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   ,</a:t>
            </a:r>
            <a:r>
              <a:rPr lang="en-US" sz="1100" dirty="0" err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mlt.rule_text</a:t>
            </a:r>
            <a:endParaRPr lang="en-US" sz="1100" dirty="0">
              <a:solidFill>
                <a:srgbClr val="00008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en-US" sz="1100" dirty="0">
                <a:solidFill>
                  <a:srgbClr val="008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FROM</a:t>
            </a:r>
            <a:r>
              <a:rPr lang="en-US" sz="110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answer </a:t>
            </a:r>
            <a:r>
              <a:rPr lang="en-US" sz="1100" dirty="0" err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ot</a:t>
            </a:r>
            <a:endParaRPr lang="en-US" sz="1100" dirty="0">
              <a:solidFill>
                <a:srgbClr val="00008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en-US" sz="110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 </a:t>
            </a:r>
            <a:r>
              <a:rPr lang="en-US" sz="1100" dirty="0">
                <a:solidFill>
                  <a:srgbClr val="008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LEFT</a:t>
            </a:r>
            <a:r>
              <a:rPr lang="en-US" sz="110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1100" dirty="0">
                <a:solidFill>
                  <a:srgbClr val="008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JOIN</a:t>
            </a:r>
            <a:r>
              <a:rPr lang="en-US" sz="110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1100" dirty="0" err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Natali.list</a:t>
            </a:r>
            <a:r>
              <a:rPr lang="en-US" sz="110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1100" dirty="0" err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sp</a:t>
            </a:r>
            <a:r>
              <a:rPr lang="en-US" sz="110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1100" dirty="0">
                <a:solidFill>
                  <a:srgbClr val="008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ON</a:t>
            </a:r>
            <a:r>
              <a:rPr lang="en-US" sz="110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</a:t>
            </a:r>
            <a:r>
              <a:rPr lang="en-US" sz="1100" dirty="0" err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ot.list_id</a:t>
            </a:r>
            <a:r>
              <a:rPr lang="en-US" sz="110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=   </a:t>
            </a:r>
            <a:r>
              <a:rPr lang="en-US" sz="1100" dirty="0" err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sp.list_id</a:t>
            </a:r>
            <a:endParaRPr lang="en-US" sz="1100" dirty="0">
              <a:solidFill>
                <a:srgbClr val="00008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en-US" sz="110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                   </a:t>
            </a:r>
            <a:r>
              <a:rPr lang="en-US" sz="1100" dirty="0">
                <a:solidFill>
                  <a:srgbClr val="008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AND</a:t>
            </a:r>
            <a:r>
              <a:rPr lang="en-US" sz="110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</a:t>
            </a:r>
            <a:r>
              <a:rPr lang="en-US" sz="1100" dirty="0" err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ot.answer_id</a:t>
            </a:r>
            <a:r>
              <a:rPr lang="en-US" sz="110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=   </a:t>
            </a:r>
            <a:r>
              <a:rPr lang="en-US" sz="1100" dirty="0" err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sp.answer_id</a:t>
            </a:r>
            <a:endParaRPr lang="en-US" sz="1100" dirty="0">
              <a:solidFill>
                <a:srgbClr val="00008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en-US" sz="110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 </a:t>
            </a:r>
            <a:r>
              <a:rPr lang="en-US" sz="1100" dirty="0">
                <a:solidFill>
                  <a:srgbClr val="008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LEFT</a:t>
            </a:r>
            <a:r>
              <a:rPr lang="en-US" sz="110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1100" dirty="0">
                <a:solidFill>
                  <a:srgbClr val="008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JOIN</a:t>
            </a:r>
            <a:r>
              <a:rPr lang="en-US" sz="110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(</a:t>
            </a:r>
          </a:p>
          <a:p>
            <a:r>
              <a:rPr lang="en-US" sz="110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             </a:t>
            </a:r>
            <a:r>
              <a:rPr lang="en-US" sz="1100" dirty="0">
                <a:solidFill>
                  <a:srgbClr val="008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SELECT</a:t>
            </a:r>
            <a:r>
              <a:rPr lang="en-US" sz="110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1100" dirty="0" err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ruls.question_id</a:t>
            </a:r>
            <a:endParaRPr lang="en-US" sz="1100" dirty="0">
              <a:solidFill>
                <a:srgbClr val="00008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en-US" sz="110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                    ,</a:t>
            </a:r>
            <a:r>
              <a:rPr lang="en-US" sz="1100" dirty="0" err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ruls.ordinal_number_question_item</a:t>
            </a:r>
            <a:endParaRPr lang="en-US" sz="1100" dirty="0">
              <a:solidFill>
                <a:srgbClr val="00008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en-US" sz="110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                    ,LISTAGG(</a:t>
            </a:r>
            <a:r>
              <a:rPr lang="en-US" sz="1100" dirty="0" err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r.text</a:t>
            </a:r>
            <a:r>
              <a:rPr lang="en-US" sz="110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</a:t>
            </a:r>
            <a:r>
              <a:rPr lang="en-US" sz="11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' '</a:t>
            </a:r>
            <a:r>
              <a:rPr lang="en-US" sz="110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)  </a:t>
            </a:r>
            <a:r>
              <a:rPr lang="en-US" sz="1100" dirty="0" err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rule_text</a:t>
            </a:r>
            <a:endParaRPr lang="en-US" sz="1100" dirty="0">
              <a:solidFill>
                <a:srgbClr val="00008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en-US" sz="110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             </a:t>
            </a:r>
            <a:r>
              <a:rPr lang="en-US" sz="1100" dirty="0">
                <a:solidFill>
                  <a:srgbClr val="008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FROM</a:t>
            </a:r>
            <a:r>
              <a:rPr lang="en-US" sz="110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</a:t>
            </a:r>
            <a:r>
              <a:rPr lang="en-US" sz="1100" dirty="0">
                <a:solidFill>
                  <a:srgbClr val="008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RULE</a:t>
            </a:r>
            <a:r>
              <a:rPr lang="en-US" sz="110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r </a:t>
            </a:r>
          </a:p>
          <a:p>
            <a:r>
              <a:rPr lang="en-US" sz="110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                   </a:t>
            </a:r>
            <a:r>
              <a:rPr lang="en-US" sz="1100" dirty="0">
                <a:solidFill>
                  <a:srgbClr val="008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INNER</a:t>
            </a:r>
            <a:r>
              <a:rPr lang="en-US" sz="110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1100" dirty="0">
                <a:solidFill>
                  <a:srgbClr val="008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JOIN</a:t>
            </a:r>
            <a:r>
              <a:rPr lang="en-US" sz="110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1100" dirty="0" err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rulemulty</a:t>
            </a:r>
            <a:r>
              <a:rPr lang="en-US" sz="110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1100" dirty="0" err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ruls</a:t>
            </a:r>
            <a:r>
              <a:rPr lang="en-US" sz="110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1100" dirty="0">
                <a:solidFill>
                  <a:srgbClr val="008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ON</a:t>
            </a:r>
            <a:r>
              <a:rPr lang="en-US" sz="110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1100" dirty="0" err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r.rule_id</a:t>
            </a:r>
            <a:r>
              <a:rPr lang="en-US" sz="110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= </a:t>
            </a:r>
            <a:r>
              <a:rPr lang="en-US" sz="1100" dirty="0" err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ruls.rule_id</a:t>
            </a:r>
            <a:endParaRPr lang="en-US" sz="1100" dirty="0">
              <a:solidFill>
                <a:srgbClr val="00008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en-US" sz="110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             </a:t>
            </a:r>
            <a:r>
              <a:rPr lang="en-US" sz="1100" dirty="0">
                <a:solidFill>
                  <a:srgbClr val="008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GROUP</a:t>
            </a:r>
            <a:r>
              <a:rPr lang="en-US" sz="110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1100" dirty="0">
                <a:solidFill>
                  <a:srgbClr val="008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BY</a:t>
            </a:r>
            <a:r>
              <a:rPr lang="en-US" sz="110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1100" dirty="0" err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ruls.question_id</a:t>
            </a:r>
            <a:r>
              <a:rPr lang="en-US" sz="110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 </a:t>
            </a:r>
            <a:r>
              <a:rPr lang="en-US" sz="1100" dirty="0" err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ruls.ordinal_number_question_item</a:t>
            </a:r>
            <a:r>
              <a:rPr lang="en-US" sz="110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</a:t>
            </a:r>
          </a:p>
          <a:p>
            <a:r>
              <a:rPr lang="en-US" sz="110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           ) </a:t>
            </a:r>
            <a:r>
              <a:rPr lang="en-US" sz="1100" dirty="0" err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mlt</a:t>
            </a:r>
            <a:r>
              <a:rPr lang="en-US" sz="110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1100" dirty="0">
                <a:solidFill>
                  <a:srgbClr val="008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ON</a:t>
            </a:r>
            <a:r>
              <a:rPr lang="en-US" sz="110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</a:t>
            </a:r>
            <a:r>
              <a:rPr lang="en-US" sz="1100" dirty="0" err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ot.question_id</a:t>
            </a:r>
            <a:r>
              <a:rPr lang="en-US" sz="110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                   =    </a:t>
            </a:r>
            <a:r>
              <a:rPr lang="en-US" sz="1100" dirty="0" err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mlt.question_id</a:t>
            </a:r>
            <a:endParaRPr lang="en-US" sz="1100" dirty="0">
              <a:solidFill>
                <a:srgbClr val="00008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en-US" sz="110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                 </a:t>
            </a:r>
            <a:r>
              <a:rPr lang="en-US" sz="1100" dirty="0">
                <a:solidFill>
                  <a:srgbClr val="008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AND</a:t>
            </a:r>
            <a:r>
              <a:rPr lang="en-US" sz="110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</a:t>
            </a:r>
            <a:r>
              <a:rPr lang="en-US" sz="1100" dirty="0" err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ot.ordinal_number_question_item</a:t>
            </a:r>
            <a:r>
              <a:rPr lang="en-US" sz="110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  =    </a:t>
            </a:r>
            <a:r>
              <a:rPr lang="en-US" sz="1100" dirty="0" err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mlt.ordinal_number_question_item</a:t>
            </a:r>
            <a:endParaRPr lang="en-US" sz="1100" dirty="0">
              <a:solidFill>
                <a:srgbClr val="00008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en-US" sz="1100" dirty="0">
                <a:solidFill>
                  <a:srgbClr val="008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WHERE</a:t>
            </a:r>
            <a:r>
              <a:rPr lang="en-US" sz="110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1100" dirty="0" err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ot.question_id</a:t>
            </a:r>
            <a:r>
              <a:rPr lang="en-US" sz="110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  =    </a:t>
            </a:r>
            <a:r>
              <a:rPr lang="en-US" sz="11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17</a:t>
            </a:r>
            <a:endParaRPr lang="en-US" sz="1100" dirty="0">
              <a:solidFill>
                <a:srgbClr val="00008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en-US" sz="1100" dirty="0">
                <a:solidFill>
                  <a:srgbClr val="008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ORDER</a:t>
            </a:r>
            <a:r>
              <a:rPr lang="en-US" sz="110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1100" dirty="0">
                <a:solidFill>
                  <a:srgbClr val="008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BY</a:t>
            </a:r>
            <a:r>
              <a:rPr lang="en-US" sz="110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1100" dirty="0" err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ot.ordinal_number_question_item</a:t>
            </a:r>
            <a:r>
              <a:rPr lang="en-US" sz="110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endParaRPr lang="ru-RU" sz="1100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6744072" y="1268760"/>
            <a:ext cx="489654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/>
              <a:t>Скрипт по </a:t>
            </a:r>
            <a:r>
              <a:rPr lang="en-US" dirty="0" smtClean="0"/>
              <a:t>ID </a:t>
            </a:r>
            <a:r>
              <a:rPr lang="ru-RU" dirty="0" smtClean="0"/>
              <a:t>вопроса возвращает информацию о шаблоне ответа, о правильном ответе на каждую орфограмму и о правилах, относящихся к орфограмме.</a:t>
            </a:r>
          </a:p>
          <a:p>
            <a:endParaRPr lang="ru-RU" dirty="0"/>
          </a:p>
        </p:txBody>
      </p:sp>
      <p:pic>
        <p:nvPicPr>
          <p:cNvPr id="5" name="Рисунок 33">
            <a:extLst>
              <a:ext uri="{FF2B5EF4-FFF2-40B4-BE49-F238E27FC236}">
                <a16:creationId xmlns:a16="http://schemas.microsoft.com/office/drawing/2014/main" id="{03F0A934-8727-4150-AD5E-F9F80D3C564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4035" t="22170" r="28989" b="16682"/>
          <a:stretch/>
        </p:blipFill>
        <p:spPr bwMode="auto">
          <a:xfrm rot="16199999">
            <a:off x="6916108" y="6379805"/>
            <a:ext cx="344428" cy="4483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CB2FA9B-B787-4EA3-9CBB-8AD4574C261C}"/>
              </a:ext>
            </a:extLst>
          </p:cNvPr>
          <p:cNvSpPr txBox="1"/>
          <p:nvPr/>
        </p:nvSpPr>
        <p:spPr bwMode="auto">
          <a:xfrm>
            <a:off x="7312498" y="6454721"/>
            <a:ext cx="339201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/>
              <a:t>https://github.com/NatalyaSB/PL_SQL.git</a:t>
            </a:r>
            <a:endParaRPr lang="ru-RU" sz="1400" b="1" dirty="0"/>
          </a:p>
        </p:txBody>
      </p:sp>
    </p:spTree>
    <p:extLst>
      <p:ext uri="{BB962C8B-B14F-4D97-AF65-F5344CB8AC3E}">
        <p14:creationId xmlns:p14="http://schemas.microsoft.com/office/powerpoint/2010/main" val="3303264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Рисунок 5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3332" y="4257275"/>
            <a:ext cx="3639058" cy="1209844"/>
          </a:xfrm>
          <a:prstGeom prst="rect">
            <a:avLst/>
          </a:prstGeom>
        </p:spPr>
      </p:pic>
      <p:grpSp>
        <p:nvGrpSpPr>
          <p:cNvPr id="30" name="Группа 29"/>
          <p:cNvGrpSpPr/>
          <p:nvPr/>
        </p:nvGrpSpPr>
        <p:grpSpPr>
          <a:xfrm>
            <a:off x="109982" y="808727"/>
            <a:ext cx="6922896" cy="933344"/>
            <a:chOff x="479376" y="796062"/>
            <a:chExt cx="6922896" cy="933344"/>
          </a:xfrm>
        </p:grpSpPr>
        <p:pic>
          <p:nvPicPr>
            <p:cNvPr id="3" name="Рисунок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9376" y="836712"/>
              <a:ext cx="4906060" cy="876422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6403676" y="796062"/>
              <a:ext cx="998596" cy="369332"/>
            </a:xfrm>
            <a:prstGeom prst="rect">
              <a:avLst/>
            </a:prstGeom>
            <a:noFill/>
            <a:ln w="12700">
              <a:solidFill>
                <a:schemeClr val="accent1">
                  <a:shade val="95000"/>
                  <a:satMod val="10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ru-RU" i="1" dirty="0"/>
                <a:t>Задание</a:t>
              </a:r>
              <a:r>
                <a:rPr lang="ru-RU" dirty="0" smtClean="0"/>
                <a:t> </a:t>
              </a:r>
              <a:endParaRPr lang="ru-RU" dirty="0"/>
            </a:p>
          </p:txBody>
        </p:sp>
        <p:cxnSp>
          <p:nvCxnSpPr>
            <p:cNvPr id="11" name="Прямая со стрелкой 10"/>
            <p:cNvCxnSpPr>
              <a:stCxn id="6" idx="1"/>
            </p:cNvCxnSpPr>
            <p:nvPr/>
          </p:nvCxnSpPr>
          <p:spPr>
            <a:xfrm flipH="1">
              <a:off x="5003308" y="980728"/>
              <a:ext cx="1400368" cy="0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Прямая со стрелкой 12"/>
            <p:cNvCxnSpPr>
              <a:stCxn id="15" idx="1"/>
            </p:cNvCxnSpPr>
            <p:nvPr/>
          </p:nvCxnSpPr>
          <p:spPr>
            <a:xfrm flipH="1">
              <a:off x="2711624" y="1274923"/>
              <a:ext cx="2563421" cy="0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5275045" y="1090257"/>
              <a:ext cx="998596" cy="369332"/>
            </a:xfrm>
            <a:prstGeom prst="rect">
              <a:avLst/>
            </a:prstGeom>
            <a:noFill/>
            <a:ln w="12700">
              <a:solidFill>
                <a:schemeClr val="accent1">
                  <a:shade val="95000"/>
                  <a:satMod val="10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ru-RU" i="1" dirty="0"/>
                <a:t>Вопрос</a:t>
              </a:r>
              <a:r>
                <a:rPr lang="ru-RU" dirty="0" smtClean="0"/>
                <a:t> </a:t>
              </a:r>
              <a:endParaRPr lang="ru-RU" dirty="0"/>
            </a:p>
          </p:txBody>
        </p:sp>
        <p:cxnSp>
          <p:nvCxnSpPr>
            <p:cNvPr id="16" name="Прямая со стрелкой 15"/>
            <p:cNvCxnSpPr/>
            <p:nvPr/>
          </p:nvCxnSpPr>
          <p:spPr>
            <a:xfrm flipH="1">
              <a:off x="3071664" y="1544740"/>
              <a:ext cx="244582" cy="12052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3316246" y="1360074"/>
              <a:ext cx="1857026" cy="369332"/>
            </a:xfrm>
            <a:prstGeom prst="rect">
              <a:avLst/>
            </a:prstGeom>
            <a:noFill/>
            <a:ln w="12700">
              <a:solidFill>
                <a:schemeClr val="accent1">
                  <a:shade val="95000"/>
                  <a:satMod val="10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ru-RU" i="1" dirty="0" smtClean="0"/>
                <a:t>Шаблон ответа</a:t>
              </a:r>
              <a:r>
                <a:rPr lang="ru-RU" dirty="0" smtClean="0"/>
                <a:t> </a:t>
              </a:r>
              <a:endParaRPr lang="ru-RU" dirty="0"/>
            </a:p>
          </p:txBody>
        </p:sp>
      </p:grpSp>
      <p:grpSp>
        <p:nvGrpSpPr>
          <p:cNvPr id="28" name="Группа 27"/>
          <p:cNvGrpSpPr/>
          <p:nvPr/>
        </p:nvGrpSpPr>
        <p:grpSpPr>
          <a:xfrm>
            <a:off x="119336" y="2337348"/>
            <a:ext cx="11826532" cy="1434448"/>
            <a:chOff x="191344" y="2210576"/>
            <a:chExt cx="11826532" cy="1434448"/>
          </a:xfrm>
        </p:grpSpPr>
        <p:pic>
          <p:nvPicPr>
            <p:cNvPr id="23" name="Рисунок 2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2812" y="2358075"/>
              <a:ext cx="11641175" cy="619211"/>
            </a:xfrm>
            <a:prstGeom prst="rect">
              <a:avLst/>
            </a:prstGeom>
          </p:spPr>
        </p:pic>
        <p:pic>
          <p:nvPicPr>
            <p:cNvPr id="25" name="Рисунок 2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017078" y="3055111"/>
              <a:ext cx="9916909" cy="514422"/>
            </a:xfrm>
            <a:prstGeom prst="rect">
              <a:avLst/>
            </a:prstGeom>
          </p:spPr>
        </p:pic>
        <p:sp>
          <p:nvSpPr>
            <p:cNvPr id="27" name="Прямоугольник 26"/>
            <p:cNvSpPr/>
            <p:nvPr/>
          </p:nvSpPr>
          <p:spPr>
            <a:xfrm>
              <a:off x="191344" y="2210576"/>
              <a:ext cx="11826532" cy="1434448"/>
            </a:xfrm>
            <a:prstGeom prst="rect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5016042" y="1673822"/>
            <a:ext cx="7026311" cy="369332"/>
          </a:xfrm>
          <a:prstGeom prst="rect">
            <a:avLst/>
          </a:prstGeom>
          <a:noFill/>
          <a:ln w="12700">
            <a:solidFill>
              <a:schemeClr val="accent1">
                <a:shade val="95000"/>
                <a:satMod val="10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ru-RU" i="1" dirty="0" smtClean="0"/>
              <a:t>Результат работы скрипта, возвращающего шаблон ответа</a:t>
            </a:r>
            <a:endParaRPr lang="ru-RU" dirty="0"/>
          </a:p>
        </p:txBody>
      </p:sp>
      <p:cxnSp>
        <p:nvCxnSpPr>
          <p:cNvPr id="34" name="Прямая со стрелкой 33"/>
          <p:cNvCxnSpPr>
            <a:stCxn id="29" idx="2"/>
          </p:cNvCxnSpPr>
          <p:nvPr/>
        </p:nvCxnSpPr>
        <p:spPr>
          <a:xfrm flipH="1">
            <a:off x="8529197" y="2043154"/>
            <a:ext cx="1" cy="29419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109982" y="6068954"/>
            <a:ext cx="5472608" cy="646331"/>
          </a:xfrm>
          <a:prstGeom prst="rect">
            <a:avLst/>
          </a:prstGeom>
          <a:noFill/>
          <a:ln w="12700">
            <a:solidFill>
              <a:schemeClr val="accent1">
                <a:shade val="95000"/>
                <a:satMod val="10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ru-RU" i="1" dirty="0" smtClean="0"/>
              <a:t>Значение, введенное пользователем сравнивается с соответствующим значением столбца «</a:t>
            </a:r>
            <a:r>
              <a:rPr lang="en-US" i="1" dirty="0" smtClean="0"/>
              <a:t>answer</a:t>
            </a:r>
            <a:r>
              <a:rPr lang="ru-RU" i="1" dirty="0" smtClean="0"/>
              <a:t>»</a:t>
            </a:r>
            <a:endParaRPr lang="ru-RU" dirty="0"/>
          </a:p>
        </p:txBody>
      </p:sp>
      <p:cxnSp>
        <p:nvCxnSpPr>
          <p:cNvPr id="39" name="Прямая со стрелкой 38"/>
          <p:cNvCxnSpPr>
            <a:stCxn id="37" idx="0"/>
          </p:cNvCxnSpPr>
          <p:nvPr/>
        </p:nvCxnSpPr>
        <p:spPr>
          <a:xfrm flipV="1">
            <a:off x="2846286" y="5463750"/>
            <a:ext cx="1733833" cy="60520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Прямая со стрелкой 42"/>
          <p:cNvCxnSpPr>
            <a:stCxn id="37" idx="3"/>
          </p:cNvCxnSpPr>
          <p:nvPr/>
        </p:nvCxnSpPr>
        <p:spPr>
          <a:xfrm flipV="1">
            <a:off x="5582590" y="2831236"/>
            <a:ext cx="4032694" cy="35608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119336" y="3849621"/>
            <a:ext cx="2333535" cy="2031325"/>
          </a:xfrm>
          <a:prstGeom prst="rect">
            <a:avLst/>
          </a:prstGeom>
          <a:noFill/>
          <a:ln w="12700">
            <a:solidFill>
              <a:schemeClr val="accent1">
                <a:shade val="95000"/>
                <a:satMod val="10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ru-RU" i="1" dirty="0" smtClean="0"/>
              <a:t>В случае неверного ответа, при наведение на ошибку, появляется всплывающее окно с правилами из «</a:t>
            </a:r>
            <a:r>
              <a:rPr lang="en-US" i="1" dirty="0" err="1" smtClean="0"/>
              <a:t>rule_text</a:t>
            </a:r>
            <a:r>
              <a:rPr lang="ru-RU" i="1" dirty="0" smtClean="0"/>
              <a:t>»</a:t>
            </a:r>
            <a:endParaRPr lang="ru-RU" dirty="0"/>
          </a:p>
        </p:txBody>
      </p:sp>
      <p:cxnSp>
        <p:nvCxnSpPr>
          <p:cNvPr id="52" name="Прямая со стрелкой 51"/>
          <p:cNvCxnSpPr>
            <a:stCxn id="45" idx="3"/>
          </p:cNvCxnSpPr>
          <p:nvPr/>
        </p:nvCxnSpPr>
        <p:spPr>
          <a:xfrm flipV="1">
            <a:off x="2452871" y="4636674"/>
            <a:ext cx="340461" cy="2286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Прямая со стрелкой 53"/>
          <p:cNvCxnSpPr/>
          <p:nvPr/>
        </p:nvCxnSpPr>
        <p:spPr>
          <a:xfrm flipV="1">
            <a:off x="2452871" y="3439094"/>
            <a:ext cx="906825" cy="6906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itle 7">
            <a:extLst>
              <a:ext uri="{FF2B5EF4-FFF2-40B4-BE49-F238E27FC236}">
                <a16:creationId xmlns:a16="http://schemas.microsoft.com/office/drawing/2014/main" id="{E195DE7B-42F0-4CAA-AAB0-D33DB61C53CA}"/>
              </a:ext>
            </a:extLst>
          </p:cNvPr>
          <p:cNvSpPr>
            <a:spLocks/>
          </p:cNvSpPr>
          <p:nvPr/>
        </p:nvSpPr>
        <p:spPr bwMode="auto">
          <a:xfrm>
            <a:off x="220804" y="105041"/>
            <a:ext cx="12169352" cy="694750"/>
          </a:xfrm>
          <a:prstGeom prst="rect">
            <a:avLst/>
          </a:prstGeom>
        </p:spPr>
        <p:txBody>
          <a:bodyPr lIns="0" tIns="0" rIns="0" bIns="0"/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0" i="0">
                <a:solidFill>
                  <a:schemeClr val="tx1"/>
                </a:solidFill>
                <a:latin typeface="SB Sans Display Regular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ru-RU" sz="4000" dirty="0" smtClean="0">
                <a:solidFill>
                  <a:srgbClr val="333F48"/>
                </a:solidFill>
              </a:rPr>
              <a:t>Пример шаблона ответа с текстовым полем</a:t>
            </a:r>
            <a:endParaRPr lang="ru-RU" sz="1600" dirty="0"/>
          </a:p>
        </p:txBody>
      </p:sp>
      <p:sp>
        <p:nvSpPr>
          <p:cNvPr id="61" name="TextBox 60"/>
          <p:cNvSpPr txBox="1"/>
          <p:nvPr/>
        </p:nvSpPr>
        <p:spPr>
          <a:xfrm>
            <a:off x="7032879" y="3892873"/>
            <a:ext cx="4761298" cy="2585323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ru-RU" i="1" dirty="0" smtClean="0"/>
              <a:t>Шаблон</a:t>
            </a:r>
            <a:r>
              <a:rPr lang="en-US" i="1" dirty="0" smtClean="0"/>
              <a:t> </a:t>
            </a:r>
            <a:r>
              <a:rPr lang="ru-RU" i="1" dirty="0" smtClean="0"/>
              <a:t>данного ответа состоит из двух элементов, вид которых, зависит от столбца «</a:t>
            </a:r>
            <a:r>
              <a:rPr lang="en-US" i="1" dirty="0" err="1" smtClean="0"/>
              <a:t>type_symbol</a:t>
            </a:r>
            <a:r>
              <a:rPr lang="ru-RU" i="1" dirty="0" smtClean="0"/>
              <a:t>». Если значение равно «текст», «знак», «буква», то выводится текстовое поле с максимальным количеством символов равных значению ст. «</a:t>
            </a:r>
            <a:r>
              <a:rPr lang="en-US" i="1" dirty="0" err="1" smtClean="0"/>
              <a:t>count_symbol</a:t>
            </a:r>
            <a:r>
              <a:rPr lang="ru-RU" i="1" dirty="0" smtClean="0"/>
              <a:t>»</a:t>
            </a:r>
            <a:r>
              <a:rPr lang="en-US" i="1" dirty="0" smtClean="0"/>
              <a:t>+2</a:t>
            </a:r>
            <a:r>
              <a:rPr lang="ru-RU" i="1" dirty="0" smtClean="0"/>
              <a:t>. Если </a:t>
            </a:r>
            <a:r>
              <a:rPr lang="ru-RU" i="1" dirty="0"/>
              <a:t>«</a:t>
            </a:r>
            <a:r>
              <a:rPr lang="en-US" i="1" dirty="0" err="1"/>
              <a:t>type_symbol</a:t>
            </a:r>
            <a:r>
              <a:rPr lang="ru-RU" i="1" dirty="0" smtClean="0"/>
              <a:t>»=«</a:t>
            </a:r>
            <a:r>
              <a:rPr lang="en-US" i="1" dirty="0" err="1" smtClean="0"/>
              <a:t>const</a:t>
            </a:r>
            <a:r>
              <a:rPr lang="ru-RU" i="1" dirty="0" smtClean="0"/>
              <a:t>», то выводится в виде надписи (</a:t>
            </a:r>
            <a:r>
              <a:rPr lang="en-US" i="1" dirty="0" smtClean="0"/>
              <a:t>label)</a:t>
            </a:r>
            <a:r>
              <a:rPr lang="ru-RU" i="1" dirty="0" smtClean="0"/>
              <a:t> значение столбца «</a:t>
            </a:r>
            <a:r>
              <a:rPr lang="en-US" i="1" dirty="0" smtClean="0"/>
              <a:t>text</a:t>
            </a:r>
            <a:r>
              <a:rPr lang="ru-RU" i="1" dirty="0" smtClean="0"/>
              <a:t>»</a:t>
            </a:r>
            <a:r>
              <a:rPr lang="en-US" i="1" dirty="0"/>
              <a:t>.</a:t>
            </a:r>
            <a:endParaRPr lang="ru-RU" dirty="0"/>
          </a:p>
        </p:txBody>
      </p:sp>
      <p:pic>
        <p:nvPicPr>
          <p:cNvPr id="26" name="Рисунок 33">
            <a:extLst>
              <a:ext uri="{FF2B5EF4-FFF2-40B4-BE49-F238E27FC236}">
                <a16:creationId xmlns:a16="http://schemas.microsoft.com/office/drawing/2014/main" id="{03F0A934-8727-4150-AD5E-F9F80D3C564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24035" t="22170" r="28989" b="16682"/>
          <a:stretch/>
        </p:blipFill>
        <p:spPr bwMode="auto">
          <a:xfrm rot="16199999">
            <a:off x="6916108" y="6379805"/>
            <a:ext cx="344428" cy="448351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CCB2FA9B-B787-4EA3-9CBB-8AD4574C261C}"/>
              </a:ext>
            </a:extLst>
          </p:cNvPr>
          <p:cNvSpPr txBox="1"/>
          <p:nvPr/>
        </p:nvSpPr>
        <p:spPr bwMode="auto">
          <a:xfrm>
            <a:off x="7312498" y="6454721"/>
            <a:ext cx="339201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/>
              <a:t>https://github.com/NatalyaSB/PL_SQL.git</a:t>
            </a:r>
            <a:endParaRPr lang="ru-RU" sz="1400" b="1" dirty="0"/>
          </a:p>
        </p:txBody>
      </p:sp>
    </p:spTree>
    <p:extLst>
      <p:ext uri="{BB962C8B-B14F-4D97-AF65-F5344CB8AC3E}">
        <p14:creationId xmlns:p14="http://schemas.microsoft.com/office/powerpoint/2010/main" val="38203611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itle 7">
            <a:extLst>
              <a:ext uri="{FF2B5EF4-FFF2-40B4-BE49-F238E27FC236}">
                <a16:creationId xmlns:a16="http://schemas.microsoft.com/office/drawing/2014/main" id="{E195DE7B-42F0-4CAA-AAB0-D33DB61C53CA}"/>
              </a:ext>
            </a:extLst>
          </p:cNvPr>
          <p:cNvSpPr>
            <a:spLocks/>
          </p:cNvSpPr>
          <p:nvPr/>
        </p:nvSpPr>
        <p:spPr bwMode="auto">
          <a:xfrm>
            <a:off x="220804" y="105041"/>
            <a:ext cx="12169352" cy="694750"/>
          </a:xfrm>
          <a:prstGeom prst="rect">
            <a:avLst/>
          </a:prstGeom>
        </p:spPr>
        <p:txBody>
          <a:bodyPr lIns="0" tIns="0" rIns="0" bIns="0"/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0" i="0">
                <a:solidFill>
                  <a:schemeClr val="tx1"/>
                </a:solidFill>
                <a:latin typeface="SB Sans Display Regular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ru-RU" sz="4000" dirty="0" smtClean="0">
                <a:solidFill>
                  <a:srgbClr val="333F48"/>
                </a:solidFill>
              </a:rPr>
              <a:t>Пример шаблона ответа со списком</a:t>
            </a:r>
            <a:endParaRPr lang="ru-RU" sz="1600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622" y="657276"/>
            <a:ext cx="9002381" cy="809738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232" y="3275841"/>
            <a:ext cx="10774279" cy="1486107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9300" y="5157192"/>
            <a:ext cx="9392961" cy="1486107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622" y="1465621"/>
            <a:ext cx="8992855" cy="743054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-124119" y="2280593"/>
            <a:ext cx="12208349" cy="923330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ru-RU" i="1" dirty="0" smtClean="0"/>
              <a:t>Шаблон</a:t>
            </a:r>
            <a:r>
              <a:rPr lang="en-US" i="1" dirty="0" smtClean="0"/>
              <a:t> </a:t>
            </a:r>
            <a:r>
              <a:rPr lang="ru-RU" i="1" dirty="0" smtClean="0"/>
              <a:t>данного ответа состоит из семи элементов. Если </a:t>
            </a:r>
            <a:r>
              <a:rPr lang="ru-RU" i="1" dirty="0"/>
              <a:t>«</a:t>
            </a:r>
            <a:r>
              <a:rPr lang="en-US" i="1" dirty="0" err="1"/>
              <a:t>type_symbol</a:t>
            </a:r>
            <a:r>
              <a:rPr lang="ru-RU" i="1" dirty="0" smtClean="0"/>
              <a:t>»= «список» то выводится выпадающий список, который заполняется значениями из таблицы </a:t>
            </a:r>
            <a:r>
              <a:rPr lang="en-US" i="1" dirty="0" smtClean="0"/>
              <a:t>List</a:t>
            </a:r>
            <a:r>
              <a:rPr lang="ru-RU" i="1" dirty="0" smtClean="0"/>
              <a:t> в соответствии со значением в столбце </a:t>
            </a:r>
            <a:r>
              <a:rPr lang="en-US" i="1" dirty="0" err="1" smtClean="0"/>
              <a:t>list_ID</a:t>
            </a:r>
            <a:r>
              <a:rPr lang="ru-RU" i="1" dirty="0" smtClean="0"/>
              <a:t>.</a:t>
            </a:r>
            <a:r>
              <a:rPr lang="en-US" i="1" dirty="0" smtClean="0"/>
              <a:t> </a:t>
            </a:r>
            <a:endParaRPr lang="ru-RU" i="1" dirty="0" smtClean="0"/>
          </a:p>
          <a:p>
            <a:pPr algn="ctr"/>
            <a:r>
              <a:rPr lang="ru-RU" i="1" dirty="0" smtClean="0"/>
              <a:t>Правильность ответов проверяется на совпадение выбранных значений со значением в ст. «</a:t>
            </a:r>
            <a:r>
              <a:rPr lang="en-US" i="1" dirty="0" err="1" smtClean="0"/>
              <a:t>text_anw_in_list</a:t>
            </a:r>
            <a:r>
              <a:rPr lang="ru-RU" i="1" dirty="0" smtClean="0"/>
              <a:t>».</a:t>
            </a:r>
            <a:endParaRPr lang="ru-RU" dirty="0"/>
          </a:p>
        </p:txBody>
      </p:sp>
      <p:pic>
        <p:nvPicPr>
          <p:cNvPr id="9" name="Рисунок 33">
            <a:extLst>
              <a:ext uri="{FF2B5EF4-FFF2-40B4-BE49-F238E27FC236}">
                <a16:creationId xmlns:a16="http://schemas.microsoft.com/office/drawing/2014/main" id="{03F0A934-8727-4150-AD5E-F9F80D3C564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24035" t="22170" r="28989" b="16682"/>
          <a:stretch/>
        </p:blipFill>
        <p:spPr bwMode="auto">
          <a:xfrm rot="16199999">
            <a:off x="6916108" y="6379805"/>
            <a:ext cx="344428" cy="44835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CB2FA9B-B787-4EA3-9CBB-8AD4574C261C}"/>
              </a:ext>
            </a:extLst>
          </p:cNvPr>
          <p:cNvSpPr txBox="1"/>
          <p:nvPr/>
        </p:nvSpPr>
        <p:spPr bwMode="auto">
          <a:xfrm>
            <a:off x="7312498" y="6454721"/>
            <a:ext cx="339201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/>
              <a:t>https://github.com/NatalyaSB/PL_SQL.git</a:t>
            </a:r>
            <a:endParaRPr lang="ru-RU" sz="1400" b="1" dirty="0"/>
          </a:p>
        </p:txBody>
      </p:sp>
    </p:spTree>
    <p:extLst>
      <p:ext uri="{BB962C8B-B14F-4D97-AF65-F5344CB8AC3E}">
        <p14:creationId xmlns:p14="http://schemas.microsoft.com/office/powerpoint/2010/main" val="40066109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119336" y="2329165"/>
            <a:ext cx="7128792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8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SELECT</a:t>
            </a:r>
            <a:r>
              <a:rPr lang="en-US" sz="120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t1.user_name</a:t>
            </a:r>
          </a:p>
          <a:p>
            <a:r>
              <a:rPr lang="en-US" sz="120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   ,</a:t>
            </a:r>
            <a:r>
              <a:rPr lang="en-US" sz="1200" dirty="0" err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st.result_true</a:t>
            </a:r>
            <a:endParaRPr lang="en-US" sz="1200" dirty="0">
              <a:solidFill>
                <a:srgbClr val="00008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en-US" sz="120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   ,t1.min_b_dt</a:t>
            </a:r>
          </a:p>
          <a:p>
            <a:r>
              <a:rPr lang="en-US" sz="120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   ,t2.min_e_dt</a:t>
            </a:r>
          </a:p>
          <a:p>
            <a:r>
              <a:rPr lang="en-US" sz="120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   ,(t2.min_e_dt-t1.min_b_dt)*</a:t>
            </a:r>
            <a:r>
              <a:rPr lang="en-US" sz="12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24</a:t>
            </a:r>
            <a:r>
              <a:rPr lang="en-US" sz="120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*</a:t>
            </a:r>
            <a:r>
              <a:rPr lang="en-US" sz="12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60</a:t>
            </a:r>
            <a:r>
              <a:rPr lang="en-US" sz="120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*</a:t>
            </a:r>
            <a:r>
              <a:rPr lang="en-US" sz="12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60</a:t>
            </a:r>
            <a:r>
              <a:rPr lang="en-US" sz="120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1200" dirty="0" err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result_sec</a:t>
            </a:r>
            <a:endParaRPr lang="en-US" sz="1200" dirty="0">
              <a:solidFill>
                <a:srgbClr val="00008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en-US" sz="1200" dirty="0">
                <a:solidFill>
                  <a:srgbClr val="008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FROM</a:t>
            </a:r>
            <a:r>
              <a:rPr lang="en-US" sz="120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story </a:t>
            </a:r>
            <a:r>
              <a:rPr lang="en-US" sz="1200" dirty="0" err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st</a:t>
            </a:r>
            <a:endParaRPr lang="en-US" sz="1200" dirty="0">
              <a:solidFill>
                <a:srgbClr val="00008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en-US" sz="1200" dirty="0">
                <a:solidFill>
                  <a:srgbClr val="008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INNER</a:t>
            </a:r>
            <a:r>
              <a:rPr lang="en-US" sz="120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008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JOIN</a:t>
            </a:r>
            <a:r>
              <a:rPr lang="en-US" sz="120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(</a:t>
            </a:r>
          </a:p>
          <a:p>
            <a:r>
              <a:rPr lang="en-US" sz="120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 </a:t>
            </a:r>
            <a:r>
              <a:rPr lang="en-US" sz="1200" dirty="0">
                <a:solidFill>
                  <a:srgbClr val="008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SELECT</a:t>
            </a:r>
            <a:r>
              <a:rPr lang="en-US" sz="120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1200" dirty="0" err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user_name</a:t>
            </a:r>
            <a:r>
              <a:rPr lang="en-US" sz="120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 </a:t>
            </a:r>
            <a:r>
              <a:rPr lang="en-US" sz="1200" dirty="0">
                <a:solidFill>
                  <a:srgbClr val="008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MIN</a:t>
            </a:r>
            <a:r>
              <a:rPr lang="en-US" sz="120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en-US" sz="1200" dirty="0" err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dt</a:t>
            </a:r>
            <a:r>
              <a:rPr lang="en-US" sz="120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) </a:t>
            </a:r>
            <a:r>
              <a:rPr lang="en-US" sz="1200" dirty="0" err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min_b_dt</a:t>
            </a:r>
            <a:endParaRPr lang="en-US" sz="1200" dirty="0">
              <a:solidFill>
                <a:srgbClr val="00008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en-US" sz="120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 </a:t>
            </a:r>
            <a:r>
              <a:rPr lang="en-US" sz="1200" dirty="0">
                <a:solidFill>
                  <a:srgbClr val="008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FROM</a:t>
            </a:r>
            <a:r>
              <a:rPr lang="en-US" sz="120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story</a:t>
            </a:r>
          </a:p>
          <a:p>
            <a:r>
              <a:rPr lang="en-US" sz="120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 </a:t>
            </a:r>
            <a:r>
              <a:rPr lang="en-US" sz="1200" dirty="0">
                <a:solidFill>
                  <a:srgbClr val="008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WHERE</a:t>
            </a:r>
            <a:r>
              <a:rPr lang="en-US" sz="120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    </a:t>
            </a:r>
            <a:r>
              <a:rPr lang="en-US" sz="1200" dirty="0" err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type_rec</a:t>
            </a:r>
            <a:r>
              <a:rPr lang="en-US" sz="120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=       </a:t>
            </a:r>
            <a:r>
              <a:rPr lang="en-US" sz="12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'b'</a:t>
            </a:r>
            <a:endParaRPr lang="en-US" sz="1200" dirty="0">
              <a:solidFill>
                <a:srgbClr val="00008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en-US" sz="120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       </a:t>
            </a:r>
            <a:r>
              <a:rPr lang="en-US" sz="1200" dirty="0">
                <a:solidFill>
                  <a:srgbClr val="008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AND</a:t>
            </a:r>
            <a:r>
              <a:rPr lang="en-US" sz="120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</a:t>
            </a:r>
            <a:r>
              <a:rPr lang="en-US" sz="1200" dirty="0" err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dt</a:t>
            </a:r>
            <a:r>
              <a:rPr lang="en-US" sz="120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      &gt;=      TO_DATE(</a:t>
            </a:r>
            <a:r>
              <a:rPr lang="en-US" sz="12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'20210621'</a:t>
            </a:r>
            <a:r>
              <a:rPr lang="en-US" sz="120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 </a:t>
            </a:r>
            <a:r>
              <a:rPr lang="en-US" sz="12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'</a:t>
            </a:r>
            <a:r>
              <a:rPr lang="en-US" sz="1200" dirty="0" err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yyyymmdd</a:t>
            </a:r>
            <a:r>
              <a:rPr lang="en-US" sz="12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'</a:t>
            </a:r>
            <a:r>
              <a:rPr lang="en-US" sz="120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)</a:t>
            </a:r>
          </a:p>
          <a:p>
            <a:r>
              <a:rPr lang="en-US" sz="120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 </a:t>
            </a:r>
            <a:r>
              <a:rPr lang="en-US" sz="1200" dirty="0">
                <a:solidFill>
                  <a:srgbClr val="008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GROUP</a:t>
            </a:r>
            <a:r>
              <a:rPr lang="en-US" sz="120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008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BY</a:t>
            </a:r>
            <a:r>
              <a:rPr lang="en-US" sz="120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1200" dirty="0" err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user_name</a:t>
            </a:r>
            <a:endParaRPr lang="en-US" sz="1200" dirty="0">
              <a:solidFill>
                <a:srgbClr val="00008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en-US" sz="120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) t1 </a:t>
            </a:r>
            <a:r>
              <a:rPr lang="en-US" sz="1200" dirty="0">
                <a:solidFill>
                  <a:srgbClr val="008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ON</a:t>
            </a:r>
            <a:r>
              <a:rPr lang="en-US" sz="120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1200" dirty="0" err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st.user_name</a:t>
            </a:r>
            <a:r>
              <a:rPr lang="en-US" sz="120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      =       t1.user_name</a:t>
            </a:r>
          </a:p>
          <a:p>
            <a:r>
              <a:rPr lang="en-US" sz="1200" dirty="0">
                <a:solidFill>
                  <a:srgbClr val="008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INNER</a:t>
            </a:r>
            <a:r>
              <a:rPr lang="en-US" sz="120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008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JOIN</a:t>
            </a:r>
            <a:r>
              <a:rPr lang="en-US" sz="120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(</a:t>
            </a:r>
          </a:p>
          <a:p>
            <a:r>
              <a:rPr lang="en-US" sz="120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 </a:t>
            </a:r>
            <a:r>
              <a:rPr lang="en-US" sz="1200" dirty="0">
                <a:solidFill>
                  <a:srgbClr val="008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SELECT</a:t>
            </a:r>
            <a:r>
              <a:rPr lang="en-US" sz="120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1200" dirty="0" err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user_name</a:t>
            </a:r>
            <a:r>
              <a:rPr lang="en-US" sz="120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 </a:t>
            </a:r>
            <a:r>
              <a:rPr lang="en-US" sz="1200" dirty="0">
                <a:solidFill>
                  <a:srgbClr val="008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MIN</a:t>
            </a:r>
            <a:r>
              <a:rPr lang="en-US" sz="120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en-US" sz="1200" dirty="0" err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dt</a:t>
            </a:r>
            <a:r>
              <a:rPr lang="en-US" sz="120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) </a:t>
            </a:r>
            <a:r>
              <a:rPr lang="en-US" sz="1200" dirty="0" err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min_e_dt</a:t>
            </a:r>
            <a:endParaRPr lang="en-US" sz="1200" dirty="0">
              <a:solidFill>
                <a:srgbClr val="00008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en-US" sz="120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 </a:t>
            </a:r>
            <a:r>
              <a:rPr lang="en-US" sz="1200" dirty="0">
                <a:solidFill>
                  <a:srgbClr val="008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FROM</a:t>
            </a:r>
            <a:r>
              <a:rPr lang="en-US" sz="120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story</a:t>
            </a:r>
          </a:p>
          <a:p>
            <a:r>
              <a:rPr lang="en-US" sz="120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 </a:t>
            </a:r>
            <a:r>
              <a:rPr lang="en-US" sz="1200" dirty="0">
                <a:solidFill>
                  <a:srgbClr val="008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WHERE</a:t>
            </a:r>
            <a:r>
              <a:rPr lang="en-US" sz="120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    </a:t>
            </a:r>
            <a:r>
              <a:rPr lang="en-US" sz="1200" dirty="0" err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type_rec</a:t>
            </a:r>
            <a:r>
              <a:rPr lang="en-US" sz="120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=       </a:t>
            </a:r>
            <a:r>
              <a:rPr lang="en-US" sz="12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'e'</a:t>
            </a:r>
            <a:endParaRPr lang="en-US" sz="1200" dirty="0">
              <a:solidFill>
                <a:srgbClr val="00008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en-US" sz="120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       </a:t>
            </a:r>
            <a:r>
              <a:rPr lang="en-US" sz="1200" dirty="0">
                <a:solidFill>
                  <a:srgbClr val="008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AND</a:t>
            </a:r>
            <a:r>
              <a:rPr lang="en-US" sz="120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</a:t>
            </a:r>
            <a:r>
              <a:rPr lang="en-US" sz="1200" dirty="0" err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dt</a:t>
            </a:r>
            <a:r>
              <a:rPr lang="en-US" sz="120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      &gt;=      TO_DATE(</a:t>
            </a:r>
            <a:r>
              <a:rPr lang="en-US" sz="12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'20210621'</a:t>
            </a:r>
            <a:r>
              <a:rPr lang="en-US" sz="120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 </a:t>
            </a:r>
            <a:r>
              <a:rPr lang="en-US" sz="12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'</a:t>
            </a:r>
            <a:r>
              <a:rPr lang="en-US" sz="1200" dirty="0" err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yyyymmdd</a:t>
            </a:r>
            <a:r>
              <a:rPr lang="en-US" sz="12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'</a:t>
            </a:r>
            <a:r>
              <a:rPr lang="en-US" sz="120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)</a:t>
            </a:r>
          </a:p>
          <a:p>
            <a:r>
              <a:rPr lang="en-US" sz="120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 </a:t>
            </a:r>
            <a:r>
              <a:rPr lang="en-US" sz="1200" dirty="0">
                <a:solidFill>
                  <a:srgbClr val="008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GROUP</a:t>
            </a:r>
            <a:r>
              <a:rPr lang="en-US" sz="120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008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BY</a:t>
            </a:r>
            <a:r>
              <a:rPr lang="en-US" sz="120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1200" dirty="0" err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user_name</a:t>
            </a:r>
            <a:endParaRPr lang="en-US" sz="1200" dirty="0">
              <a:solidFill>
                <a:srgbClr val="00008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en-US" sz="120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) t2 </a:t>
            </a:r>
            <a:r>
              <a:rPr lang="en-US" sz="1200" dirty="0">
                <a:solidFill>
                  <a:srgbClr val="008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ON</a:t>
            </a:r>
            <a:r>
              <a:rPr lang="en-US" sz="120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1200" dirty="0" err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st.user_name</a:t>
            </a:r>
            <a:r>
              <a:rPr lang="en-US" sz="120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      =       t1.user_name</a:t>
            </a:r>
          </a:p>
          <a:p>
            <a:r>
              <a:rPr lang="en-US" sz="120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   </a:t>
            </a:r>
            <a:r>
              <a:rPr lang="en-US" sz="1200" dirty="0">
                <a:solidFill>
                  <a:srgbClr val="008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AND</a:t>
            </a:r>
            <a:r>
              <a:rPr lang="en-US" sz="120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1200" dirty="0" err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st.dt</a:t>
            </a:r>
            <a:r>
              <a:rPr lang="en-US" sz="120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          =       t2.min_e_dt</a:t>
            </a:r>
          </a:p>
          <a:p>
            <a:r>
              <a:rPr lang="en-US" sz="1200" dirty="0">
                <a:solidFill>
                  <a:srgbClr val="008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WHERE</a:t>
            </a:r>
            <a:r>
              <a:rPr lang="en-US" sz="120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 </a:t>
            </a:r>
            <a:r>
              <a:rPr lang="en-US" sz="12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1</a:t>
            </a:r>
            <a:r>
              <a:rPr lang="en-US" sz="120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               =       </a:t>
            </a:r>
            <a:r>
              <a:rPr lang="en-US" sz="12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1</a:t>
            </a:r>
            <a:endParaRPr lang="en-US" sz="1200" dirty="0">
              <a:solidFill>
                <a:srgbClr val="00008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en-US" sz="120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  </a:t>
            </a:r>
            <a:r>
              <a:rPr lang="en-US" sz="1200" dirty="0">
                <a:solidFill>
                  <a:srgbClr val="008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AND</a:t>
            </a:r>
            <a:r>
              <a:rPr lang="en-US" sz="120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1200" dirty="0" err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st.result_true</a:t>
            </a:r>
            <a:r>
              <a:rPr lang="en-US" sz="120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  =       </a:t>
            </a:r>
            <a:r>
              <a:rPr lang="en-US" sz="12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6</a:t>
            </a:r>
            <a:endParaRPr lang="en-US" sz="1200" dirty="0">
              <a:solidFill>
                <a:srgbClr val="00008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en-US" sz="1200" dirty="0">
                <a:solidFill>
                  <a:srgbClr val="008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ORDER</a:t>
            </a:r>
            <a:r>
              <a:rPr lang="en-US" sz="120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008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BY</a:t>
            </a:r>
            <a:r>
              <a:rPr lang="en-US" sz="120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1200" dirty="0" err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result_sec</a:t>
            </a:r>
            <a:r>
              <a:rPr lang="en-US" sz="120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; </a:t>
            </a:r>
            <a:endParaRPr lang="ru-RU" sz="1200" dirty="0"/>
          </a:p>
        </p:txBody>
      </p:sp>
      <p:sp>
        <p:nvSpPr>
          <p:cNvPr id="5" name="Title 7">
            <a:extLst>
              <a:ext uri="{FF2B5EF4-FFF2-40B4-BE49-F238E27FC236}">
                <a16:creationId xmlns:a16="http://schemas.microsoft.com/office/drawing/2014/main" id="{E195DE7B-42F0-4CAA-AAB0-D33DB61C53CA}"/>
              </a:ext>
            </a:extLst>
          </p:cNvPr>
          <p:cNvSpPr>
            <a:spLocks/>
          </p:cNvSpPr>
          <p:nvPr/>
        </p:nvSpPr>
        <p:spPr bwMode="auto">
          <a:xfrm>
            <a:off x="153534" y="26511"/>
            <a:ext cx="12169352" cy="694750"/>
          </a:xfrm>
          <a:prstGeom prst="rect">
            <a:avLst/>
          </a:prstGeom>
        </p:spPr>
        <p:txBody>
          <a:bodyPr lIns="0" tIns="0" rIns="0" bIns="0"/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0" i="0">
                <a:solidFill>
                  <a:schemeClr val="tx1"/>
                </a:solidFill>
                <a:latin typeface="SB Sans Display Regular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ru-RU" sz="4000" dirty="0" smtClean="0">
                <a:solidFill>
                  <a:srgbClr val="333F48"/>
                </a:solidFill>
              </a:rPr>
              <a:t>Скрипт, определяет победителей</a:t>
            </a:r>
            <a:endParaRPr lang="ru-RU" sz="1600" dirty="0"/>
          </a:p>
        </p:txBody>
      </p:sp>
      <p:sp>
        <p:nvSpPr>
          <p:cNvPr id="6" name="TextBox 5"/>
          <p:cNvSpPr txBox="1"/>
          <p:nvPr/>
        </p:nvSpPr>
        <p:spPr>
          <a:xfrm>
            <a:off x="5450759" y="701254"/>
            <a:ext cx="6726204" cy="1754326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/>
              <a:t>При загрузке страницы теста в таблицу «</a:t>
            </a:r>
            <a:r>
              <a:rPr lang="en-US" dirty="0" smtClean="0"/>
              <a:t>story</a:t>
            </a:r>
            <a:r>
              <a:rPr lang="ru-RU" dirty="0" smtClean="0"/>
              <a:t>» записывается логин, тип «</a:t>
            </a:r>
            <a:r>
              <a:rPr lang="en-US" dirty="0" smtClean="0"/>
              <a:t>b</a:t>
            </a:r>
            <a:r>
              <a:rPr lang="ru-RU" dirty="0" smtClean="0"/>
              <a:t>»</a:t>
            </a:r>
            <a:r>
              <a:rPr lang="en-US" dirty="0" smtClean="0"/>
              <a:t> (beg</a:t>
            </a:r>
            <a:r>
              <a:rPr lang="en-US" dirty="0"/>
              <a:t>i</a:t>
            </a:r>
            <a:r>
              <a:rPr lang="en-US" dirty="0" smtClean="0"/>
              <a:t>n – </a:t>
            </a:r>
            <a:r>
              <a:rPr lang="ru-RU" dirty="0" smtClean="0"/>
              <a:t>экономия места в БД)</a:t>
            </a:r>
            <a:r>
              <a:rPr lang="en-US" dirty="0" smtClean="0"/>
              <a:t> </a:t>
            </a:r>
            <a:r>
              <a:rPr lang="ru-RU" dirty="0" smtClean="0"/>
              <a:t> и дата и время.</a:t>
            </a:r>
          </a:p>
          <a:p>
            <a:pPr algn="ctr"/>
            <a:r>
              <a:rPr lang="ru-RU" dirty="0" smtClean="0"/>
              <a:t>После нажатия на кнопку «ответить» записывается логин, тип=«</a:t>
            </a:r>
            <a:r>
              <a:rPr lang="en-US" dirty="0" smtClean="0"/>
              <a:t>e</a:t>
            </a:r>
            <a:r>
              <a:rPr lang="ru-RU" dirty="0" smtClean="0"/>
              <a:t>», результат – количество правильно отвеченных вопросов, дата и время.</a:t>
            </a:r>
          </a:p>
          <a:p>
            <a:pPr algn="ctr"/>
            <a:endParaRPr lang="ru-RU" dirty="0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7777" y="2636912"/>
            <a:ext cx="6392167" cy="1143160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804" y="700163"/>
            <a:ext cx="5229955" cy="162900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806975" y="3976216"/>
            <a:ext cx="5360883" cy="923330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/>
              <a:t>Так как тест можно проходить несколько раз, результативным считаем первое вхождение пользователя. </a:t>
            </a:r>
            <a:endParaRPr lang="ru-RU" dirty="0"/>
          </a:p>
        </p:txBody>
      </p:sp>
      <p:pic>
        <p:nvPicPr>
          <p:cNvPr id="11" name="Рисунок 33">
            <a:extLst>
              <a:ext uri="{FF2B5EF4-FFF2-40B4-BE49-F238E27FC236}">
                <a16:creationId xmlns:a16="http://schemas.microsoft.com/office/drawing/2014/main" id="{03F0A934-8727-4150-AD5E-F9F80D3C564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4035" t="22170" r="28989" b="16682"/>
          <a:stretch/>
        </p:blipFill>
        <p:spPr bwMode="auto">
          <a:xfrm rot="16199999">
            <a:off x="6916108" y="6379805"/>
            <a:ext cx="344428" cy="44835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CB2FA9B-B787-4EA3-9CBB-8AD4574C261C}"/>
              </a:ext>
            </a:extLst>
          </p:cNvPr>
          <p:cNvSpPr txBox="1"/>
          <p:nvPr/>
        </p:nvSpPr>
        <p:spPr bwMode="auto">
          <a:xfrm>
            <a:off x="7312498" y="6454721"/>
            <a:ext cx="339201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/>
              <a:t>https://github.com/NatalyaSB/PL_SQL.git</a:t>
            </a:r>
            <a:endParaRPr lang="ru-RU" sz="1400" b="1" dirty="0"/>
          </a:p>
        </p:txBody>
      </p:sp>
    </p:spTree>
    <p:extLst>
      <p:ext uri="{BB962C8B-B14F-4D97-AF65-F5344CB8AC3E}">
        <p14:creationId xmlns:p14="http://schemas.microsoft.com/office/powerpoint/2010/main" val="2530965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Заголовок 4"/>
          <p:cNvSpPr>
            <a:spLocks/>
          </p:cNvSpPr>
          <p:nvPr/>
        </p:nvSpPr>
        <p:spPr bwMode="auto">
          <a:xfrm>
            <a:off x="462443" y="2996952"/>
            <a:ext cx="11161240" cy="1326541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algn="ctr">
              <a:defRPr/>
            </a:pPr>
            <a:r>
              <a:rPr lang="ru-RU" sz="5400" b="1" dirty="0">
                <a:solidFill>
                  <a:srgbClr val="333F48"/>
                </a:solidFill>
                <a:latin typeface="SB Sans Display Semibold"/>
              </a:rPr>
              <a:t>Спасибо за внимание!</a:t>
            </a:r>
            <a:r>
              <a:rPr lang="en-US" sz="6000" i="0" u="none" strike="noStrike" cap="none" spc="0" dirty="0">
                <a:ln>
                  <a:noFill/>
                </a:ln>
                <a:solidFill>
                  <a:srgbClr val="333F48"/>
                </a:solidFill>
                <a:latin typeface="SB Sans Display Light"/>
                <a:ea typeface="+mj-ea"/>
                <a:cs typeface="SB Sans Display Light"/>
              </a:rPr>
              <a:t> </a:t>
            </a:r>
            <a:endParaRPr lang="ru-RU" sz="1600" dirty="0"/>
          </a:p>
          <a:p>
            <a:pPr marL="0" marR="0" lvl="0" indent="0"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ru-RU" dirty="0"/>
          </a:p>
        </p:txBody>
      </p:sp>
      <p:pic>
        <p:nvPicPr>
          <p:cNvPr id="3" name="Рисунок 33">
            <a:extLst>
              <a:ext uri="{FF2B5EF4-FFF2-40B4-BE49-F238E27FC236}">
                <a16:creationId xmlns:a16="http://schemas.microsoft.com/office/drawing/2014/main" id="{03F0A934-8727-4150-AD5E-F9F80D3C564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4035" t="22170" r="28989" b="16682"/>
          <a:stretch/>
        </p:blipFill>
        <p:spPr bwMode="auto">
          <a:xfrm rot="16199999">
            <a:off x="6916108" y="6379805"/>
            <a:ext cx="344428" cy="44835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CB2FA9B-B787-4EA3-9CBB-8AD4574C261C}"/>
              </a:ext>
            </a:extLst>
          </p:cNvPr>
          <p:cNvSpPr txBox="1"/>
          <p:nvPr/>
        </p:nvSpPr>
        <p:spPr bwMode="auto">
          <a:xfrm>
            <a:off x="7312498" y="6454721"/>
            <a:ext cx="339201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/>
              <a:t>https://github.com/NatalyaSB/PL_SQL.git</a:t>
            </a:r>
            <a:endParaRPr lang="ru-RU" sz="1400" b="1" dirty="0"/>
          </a:p>
        </p:txBody>
      </p:sp>
    </p:spTree>
    <p:extLst>
      <p:ext uri="{BB962C8B-B14F-4D97-AF65-F5344CB8AC3E}">
        <p14:creationId xmlns:p14="http://schemas.microsoft.com/office/powerpoint/2010/main" val="1458184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" name="Title 7">
            <a:extLst>
              <a:ext uri="{FF2B5EF4-FFF2-40B4-BE49-F238E27FC236}">
                <a16:creationId xmlns:a16="http://schemas.microsoft.com/office/drawing/2014/main" id="{E195DE7B-42F0-4CAA-AAB0-D33DB61C53CA}"/>
              </a:ext>
            </a:extLst>
          </p:cNvPr>
          <p:cNvSpPr>
            <a:spLocks/>
          </p:cNvSpPr>
          <p:nvPr/>
        </p:nvSpPr>
        <p:spPr bwMode="auto">
          <a:xfrm>
            <a:off x="191344" y="285978"/>
            <a:ext cx="12169352" cy="1206534"/>
          </a:xfrm>
          <a:prstGeom prst="rect">
            <a:avLst/>
          </a:prstGeom>
        </p:spPr>
        <p:txBody>
          <a:bodyPr lIns="0" tIns="0" rIns="0" bIns="0"/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0" i="0">
                <a:solidFill>
                  <a:schemeClr val="tx1"/>
                </a:solidFill>
                <a:latin typeface="SB Sans Display Regular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ru-RU" sz="4000" dirty="0">
                <a:solidFill>
                  <a:srgbClr val="333F48"/>
                </a:solidFill>
              </a:rPr>
              <a:t>Вас могут спросить об этом на защите</a:t>
            </a:r>
            <a:endParaRPr lang="ru-RU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5B758F-390C-49D0-BFC0-D62AB67C0258}"/>
              </a:ext>
            </a:extLst>
          </p:cNvPr>
          <p:cNvSpPr txBox="1"/>
          <p:nvPr/>
        </p:nvSpPr>
        <p:spPr>
          <a:xfrm>
            <a:off x="191344" y="1196752"/>
            <a:ext cx="11665296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1. В каких случаях бизнес-логику следует/не следует реализовывать, используя триггеры? </a:t>
            </a:r>
          </a:p>
          <a:p>
            <a:r>
              <a:rPr lang="ru-RU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Почему?</a:t>
            </a:r>
          </a:p>
          <a:p>
            <a:r>
              <a:rPr lang="ru-RU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2. Как принять решение об использовании/создании индексов?</a:t>
            </a:r>
          </a:p>
          <a:p>
            <a:r>
              <a:rPr lang="ru-RU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3.​ ​​Почему вы создали индекс (наименование)?</a:t>
            </a:r>
          </a:p>
          <a:p>
            <a:r>
              <a:rPr lang="ru-RU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4.​ ​​Почему вы создали триггер (наименование)?</a:t>
            </a:r>
          </a:p>
          <a:p>
            <a:r>
              <a:rPr lang="ru-RU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5.​ ​Аргументируйте необходимость создания первичного (внешнего) ключа</a:t>
            </a:r>
          </a:p>
          <a:p>
            <a:r>
              <a:rPr lang="ru-RU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в таблице (наименование).</a:t>
            </a:r>
          </a:p>
          <a:p>
            <a:r>
              <a:rPr lang="ru-RU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6.​ ​​Использовали ли вы в проекте ограничения (</a:t>
            </a:r>
            <a:r>
              <a:rPr lang="ru-RU" sz="2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Constraints</a:t>
            </a:r>
            <a:r>
              <a:rPr lang="ru-RU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), если да, то какие и почему?</a:t>
            </a:r>
          </a:p>
          <a:p>
            <a:r>
              <a:rPr lang="ru-RU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7.​ Напишите, какой уровень изоляции транзакций вы используете и почему (если используете).</a:t>
            </a:r>
          </a:p>
          <a:p>
            <a:r>
              <a:rPr lang="ru-RU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8.​ ​​Использовали ли вы курсоры в вашем проекте, если да, то для чего?</a:t>
            </a:r>
          </a:p>
          <a:p>
            <a:r>
              <a:rPr lang="ru-RU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9.​ ​​Использовали ли вы представления (</a:t>
            </a:r>
            <a:r>
              <a:rPr lang="ru-RU" sz="2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view</a:t>
            </a:r>
            <a:r>
              <a:rPr lang="ru-RU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 в вашем проекте, если да, то для каких целей?</a:t>
            </a:r>
          </a:p>
          <a:p>
            <a:r>
              <a:rPr lang="ru-RU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10.​​С какими сложностями вы столкнулись в процессе реализации проекта? </a:t>
            </a:r>
          </a:p>
          <a:p>
            <a:r>
              <a:rPr lang="ru-RU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Как вы их преодолели?</a:t>
            </a:r>
          </a:p>
          <a:p>
            <a:r>
              <a:rPr lang="ru-RU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11.​Есть ли способы улучшить ваш проект? Опишите, что можно улучшить и как?</a:t>
            </a:r>
          </a:p>
        </p:txBody>
      </p:sp>
      <p:sp>
        <p:nvSpPr>
          <p:cNvPr id="4" name="TextBox 35">
            <a:extLst>
              <a:ext uri="{FF2B5EF4-FFF2-40B4-BE49-F238E27FC236}">
                <a16:creationId xmlns:a16="http://schemas.microsoft.com/office/drawing/2014/main" id="{901D403B-89A6-46C8-980E-D17C048A23CB}"/>
              </a:ext>
            </a:extLst>
          </p:cNvPr>
          <p:cNvSpPr>
            <a:spLocks/>
          </p:cNvSpPr>
          <p:nvPr/>
        </p:nvSpPr>
        <p:spPr bwMode="auto">
          <a:xfrm>
            <a:off x="551384" y="6028844"/>
            <a:ext cx="3261861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defRPr/>
            </a:pPr>
            <a:r>
              <a:rPr lang="en-US" sz="3600" b="1" spc="-160" dirty="0" err="1">
                <a:gradFill>
                  <a:gsLst>
                    <a:gs pos="19000">
                      <a:srgbClr val="FAED00"/>
                    </a:gs>
                    <a:gs pos="54000">
                      <a:srgbClr val="00D900"/>
                    </a:gs>
                    <a:gs pos="89000">
                      <a:srgbClr val="0FA8E0"/>
                    </a:gs>
                  </a:gsLst>
                  <a:lin ang="19800000" scaled="0"/>
                </a:gradFill>
                <a:latin typeface="SB Sans Display Semibold"/>
                <a:cs typeface="SB Sans Display Semibold"/>
              </a:rPr>
              <a:t>etc</a:t>
            </a:r>
            <a:endParaRPr lang="ru-RU" sz="1050" dirty="0">
              <a:gradFill>
                <a:gsLst>
                  <a:gs pos="19000">
                    <a:srgbClr val="FAED00"/>
                  </a:gs>
                  <a:gs pos="54000">
                    <a:srgbClr val="00D900"/>
                  </a:gs>
                  <a:gs pos="89000">
                    <a:srgbClr val="0FA8E0"/>
                  </a:gs>
                </a:gsLst>
                <a:lin ang="19800000" scaled="0"/>
              </a:gradFill>
              <a:latin typeface="SB Sans Display Light"/>
              <a:cs typeface="SB Sans Display Light"/>
            </a:endParaRPr>
          </a:p>
        </p:txBody>
      </p:sp>
    </p:spTree>
    <p:extLst>
      <p:ext uri="{BB962C8B-B14F-4D97-AF65-F5344CB8AC3E}">
        <p14:creationId xmlns:p14="http://schemas.microsoft.com/office/powerpoint/2010/main" val="42138082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" name="Title 7"/>
          <p:cNvSpPr>
            <a:spLocks/>
          </p:cNvSpPr>
          <p:nvPr/>
        </p:nvSpPr>
        <p:spPr bwMode="auto">
          <a:xfrm>
            <a:off x="6939978" y="117106"/>
            <a:ext cx="5348710" cy="2438400"/>
          </a:xfrm>
          <a:prstGeom prst="rect">
            <a:avLst/>
          </a:prstGeom>
        </p:spPr>
        <p:txBody>
          <a:bodyPr lIns="0" tIns="0" rIns="0" bIns="0"/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0" i="0">
                <a:solidFill>
                  <a:schemeClr val="tx1"/>
                </a:solidFill>
                <a:latin typeface="SB Sans Display Regular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ru-RU" sz="2800" dirty="0" err="1" smtClean="0">
                <a:solidFill>
                  <a:srgbClr val="333F48"/>
                </a:solidFill>
                <a:latin typeface="SB Sans Display Light"/>
                <a:cs typeface="SB Sans Display Light"/>
              </a:rPr>
              <a:t>Митюнина</a:t>
            </a:r>
            <a:r>
              <a:rPr lang="ru-RU" sz="2800" dirty="0" smtClean="0">
                <a:solidFill>
                  <a:srgbClr val="333F48"/>
                </a:solidFill>
                <a:latin typeface="SB Sans Display Light"/>
                <a:cs typeface="SB Sans Display Light"/>
              </a:rPr>
              <a:t> Наталья</a:t>
            </a:r>
            <a:endParaRPr lang="ru-RU" sz="2800" dirty="0">
              <a:solidFill>
                <a:srgbClr val="333F48"/>
              </a:solidFill>
              <a:latin typeface="SB Sans Display Light"/>
              <a:cs typeface="SB Sans Display Light"/>
            </a:endParaRPr>
          </a:p>
          <a:p>
            <a:pPr>
              <a:lnSpc>
                <a:spcPct val="100000"/>
              </a:lnSpc>
              <a:defRPr/>
            </a:pPr>
            <a:r>
              <a:rPr lang="ru-RU" sz="2000" i="1" dirty="0" smtClean="0">
                <a:solidFill>
                  <a:srgbClr val="333F48"/>
                </a:solidFill>
                <a:latin typeface="SB Sans Display Light"/>
                <a:cs typeface="SB Sans Display Light"/>
              </a:rPr>
              <a:t>Ведущий аудитор ОАОП УВА ЮЗБ</a:t>
            </a:r>
            <a:endParaRPr sz="2400" i="1" dirty="0"/>
          </a:p>
        </p:txBody>
      </p:sp>
      <p:sp>
        <p:nvSpPr>
          <p:cNvPr id="14" name="TextBox 35"/>
          <p:cNvSpPr>
            <a:spLocks/>
          </p:cNvSpPr>
          <p:nvPr/>
        </p:nvSpPr>
        <p:spPr bwMode="auto">
          <a:xfrm>
            <a:off x="6939978" y="3480741"/>
            <a:ext cx="937347" cy="10156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defRPr/>
            </a:pPr>
            <a:r>
              <a:rPr lang="ru-RU" sz="6600" spc="-160" dirty="0" smtClean="0">
                <a:gradFill>
                  <a:gsLst>
                    <a:gs pos="19000">
                      <a:srgbClr val="FAED00"/>
                    </a:gs>
                    <a:gs pos="54000">
                      <a:srgbClr val="00D900"/>
                    </a:gs>
                    <a:gs pos="89000">
                      <a:srgbClr val="0FA8E0"/>
                    </a:gs>
                  </a:gsLst>
                  <a:lin ang="19800000" scaled="0"/>
                </a:gradFill>
                <a:latin typeface="SB Sans Display Semibold"/>
                <a:cs typeface="SB Sans Display Semibold"/>
              </a:rPr>
              <a:t>3+</a:t>
            </a:r>
            <a:endParaRPr lang="ru-RU" sz="2000" dirty="0">
              <a:gradFill>
                <a:gsLst>
                  <a:gs pos="19000">
                    <a:srgbClr val="FAED00"/>
                  </a:gs>
                  <a:gs pos="54000">
                    <a:srgbClr val="00D900"/>
                  </a:gs>
                  <a:gs pos="89000">
                    <a:srgbClr val="0FA8E0"/>
                  </a:gs>
                </a:gsLst>
                <a:lin ang="19800000" scaled="0"/>
              </a:gradFill>
              <a:latin typeface="SB Sans Display Light"/>
              <a:cs typeface="SB Sans Display Light"/>
            </a:endParaRPr>
          </a:p>
        </p:txBody>
      </p:sp>
      <p:pic>
        <p:nvPicPr>
          <p:cNvPr id="17" name="Рисунок 2">
            <a:extLst>
              <a:ext uri="{FF2B5EF4-FFF2-40B4-BE49-F238E27FC236}">
                <a16:creationId xmlns:a16="http://schemas.microsoft.com/office/drawing/2014/main" id="{0DCCFB52-7D2B-4BA7-8FE3-E7C19E143E4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8944" t="28773" r="16232" b="18899"/>
          <a:stretch/>
        </p:blipFill>
        <p:spPr bwMode="auto">
          <a:xfrm rot="16199999">
            <a:off x="6736997" y="1779851"/>
            <a:ext cx="768257" cy="733293"/>
          </a:xfrm>
          <a:prstGeom prst="rect">
            <a:avLst/>
          </a:prstGeom>
        </p:spPr>
      </p:pic>
      <p:sp>
        <p:nvSpPr>
          <p:cNvPr id="20" name="object 26">
            <a:extLst>
              <a:ext uri="{FF2B5EF4-FFF2-40B4-BE49-F238E27FC236}">
                <a16:creationId xmlns:a16="http://schemas.microsoft.com/office/drawing/2014/main" id="{4DE54BB7-929A-4B8A-9DA0-D0EEC7053A84}"/>
              </a:ext>
            </a:extLst>
          </p:cNvPr>
          <p:cNvSpPr>
            <a:spLocks/>
          </p:cNvSpPr>
          <p:nvPr/>
        </p:nvSpPr>
        <p:spPr bwMode="auto">
          <a:xfrm>
            <a:off x="8076189" y="2043761"/>
            <a:ext cx="3816424" cy="302583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700" marR="5080">
              <a:lnSpc>
                <a:spcPct val="103299"/>
              </a:lnSpc>
              <a:spcBef>
                <a:spcPts val="50"/>
              </a:spcBef>
              <a:defRPr/>
            </a:pPr>
            <a:r>
              <a:rPr lang="ru-RU" sz="2000" spc="-5" dirty="0" smtClean="0">
                <a:latin typeface="SBSansText-Light"/>
                <a:cs typeface="SBSansText-Light"/>
              </a:rPr>
              <a:t>Готова </a:t>
            </a:r>
            <a:r>
              <a:rPr lang="ru-RU" sz="2000" spc="-5" dirty="0">
                <a:latin typeface="SBSansText-Light"/>
                <a:cs typeface="SBSansText-Light"/>
              </a:rPr>
              <a:t>к </a:t>
            </a:r>
            <a:r>
              <a:rPr lang="ru-RU" sz="2000" spc="-5" dirty="0" smtClean="0">
                <a:latin typeface="SBSansText-Light"/>
                <a:cs typeface="SBSansText-Light"/>
              </a:rPr>
              <a:t>командировкам</a:t>
            </a:r>
            <a:endParaRPr lang="ru-RU" sz="2000" spc="-5" dirty="0">
              <a:latin typeface="SBSansText-Light"/>
              <a:cs typeface="SBSansText-Light"/>
            </a:endParaRPr>
          </a:p>
        </p:txBody>
      </p:sp>
      <p:pic>
        <p:nvPicPr>
          <p:cNvPr id="22" name="Рисунок 12">
            <a:extLst>
              <a:ext uri="{FF2B5EF4-FFF2-40B4-BE49-F238E27FC236}">
                <a16:creationId xmlns:a16="http://schemas.microsoft.com/office/drawing/2014/main" id="{436EC55F-517B-4FC1-85F8-ED7FCD662E5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4003" t="24797" r="21644" b="15908"/>
          <a:stretch/>
        </p:blipFill>
        <p:spPr bwMode="auto">
          <a:xfrm rot="16199999">
            <a:off x="6813321" y="1076259"/>
            <a:ext cx="672171" cy="733291"/>
          </a:xfrm>
          <a:prstGeom prst="rect">
            <a:avLst/>
          </a:prstGeom>
        </p:spPr>
      </p:pic>
      <p:sp>
        <p:nvSpPr>
          <p:cNvPr id="23" name="object 26">
            <a:extLst>
              <a:ext uri="{FF2B5EF4-FFF2-40B4-BE49-F238E27FC236}">
                <a16:creationId xmlns:a16="http://schemas.microsoft.com/office/drawing/2014/main" id="{A8F6E936-17AA-460E-A5F3-7295B64C51D9}"/>
              </a:ext>
            </a:extLst>
          </p:cNvPr>
          <p:cNvSpPr>
            <a:spLocks/>
          </p:cNvSpPr>
          <p:nvPr/>
        </p:nvSpPr>
        <p:spPr bwMode="auto">
          <a:xfrm>
            <a:off x="8076189" y="1311585"/>
            <a:ext cx="3502449" cy="302583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700" marR="5080">
              <a:lnSpc>
                <a:spcPct val="103299"/>
              </a:lnSpc>
              <a:spcBef>
                <a:spcPts val="50"/>
              </a:spcBef>
              <a:defRPr/>
            </a:pPr>
            <a:r>
              <a:rPr lang="ru-RU" sz="2000" spc="-5" dirty="0" smtClean="0">
                <a:latin typeface="SBSansText-Light"/>
                <a:cs typeface="SBSansText-Light"/>
              </a:rPr>
              <a:t>Ростов-на-Дону</a:t>
            </a:r>
            <a:endParaRPr lang="ru-RU" sz="2000" spc="-5" dirty="0">
              <a:latin typeface="SBSansText-Light"/>
              <a:cs typeface="SBSansText-Light"/>
            </a:endParaRPr>
          </a:p>
        </p:txBody>
      </p:sp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C8D1253D-2E3F-4357-A3C7-FF90F8F21ED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9438" t="26096" r="19808" b="21575"/>
          <a:stretch/>
        </p:blipFill>
        <p:spPr bwMode="auto">
          <a:xfrm rot="16199999">
            <a:off x="6723068" y="2603597"/>
            <a:ext cx="922315" cy="794412"/>
          </a:xfrm>
          <a:prstGeom prst="rect">
            <a:avLst/>
          </a:prstGeom>
        </p:spPr>
      </p:pic>
      <p:sp>
        <p:nvSpPr>
          <p:cNvPr id="25" name="object 26">
            <a:extLst>
              <a:ext uri="{FF2B5EF4-FFF2-40B4-BE49-F238E27FC236}">
                <a16:creationId xmlns:a16="http://schemas.microsoft.com/office/drawing/2014/main" id="{00AF5FF0-543F-426D-85A1-4D4DBAB934D8}"/>
              </a:ext>
            </a:extLst>
          </p:cNvPr>
          <p:cNvSpPr>
            <a:spLocks/>
          </p:cNvSpPr>
          <p:nvPr/>
        </p:nvSpPr>
        <p:spPr bwMode="auto">
          <a:xfrm>
            <a:off x="8076189" y="2713138"/>
            <a:ext cx="4590791" cy="653256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700" marR="5080">
              <a:lnSpc>
                <a:spcPct val="103299"/>
              </a:lnSpc>
              <a:spcBef>
                <a:spcPts val="50"/>
              </a:spcBef>
              <a:defRPr/>
            </a:pPr>
            <a:r>
              <a:rPr lang="ru-RU" sz="2000" spc="-5" dirty="0">
                <a:latin typeface="SBSansText-Light"/>
                <a:cs typeface="SBSansText-Light"/>
              </a:rPr>
              <a:t>Высшее </a:t>
            </a:r>
            <a:r>
              <a:rPr lang="ru-RU" sz="2000" spc="-5" dirty="0" smtClean="0">
                <a:latin typeface="SBSansText-Light"/>
                <a:cs typeface="SBSansText-Light"/>
              </a:rPr>
              <a:t>математическое</a:t>
            </a:r>
          </a:p>
          <a:p>
            <a:pPr marL="12700" marR="5080">
              <a:lnSpc>
                <a:spcPct val="103299"/>
              </a:lnSpc>
              <a:spcBef>
                <a:spcPts val="50"/>
              </a:spcBef>
              <a:defRPr/>
            </a:pPr>
            <a:r>
              <a:rPr lang="ru-RU" sz="2000" spc="-5" dirty="0" smtClean="0">
                <a:latin typeface="SBSansText-Light"/>
                <a:cs typeface="SBSansText-Light"/>
              </a:rPr>
              <a:t>образование</a:t>
            </a:r>
            <a:endParaRPr lang="ru-RU" sz="2000" spc="-5" dirty="0">
              <a:latin typeface="SBSansText-Light"/>
              <a:cs typeface="SBSansText-Light"/>
            </a:endParaRPr>
          </a:p>
        </p:txBody>
      </p:sp>
      <p:sp>
        <p:nvSpPr>
          <p:cNvPr id="26" name="object 26">
            <a:extLst>
              <a:ext uri="{FF2B5EF4-FFF2-40B4-BE49-F238E27FC236}">
                <a16:creationId xmlns:a16="http://schemas.microsoft.com/office/drawing/2014/main" id="{453BB67C-6BE9-45B5-B1FA-AD1EE9AB42E3}"/>
              </a:ext>
            </a:extLst>
          </p:cNvPr>
          <p:cNvSpPr>
            <a:spLocks/>
          </p:cNvSpPr>
          <p:nvPr/>
        </p:nvSpPr>
        <p:spPr bwMode="auto">
          <a:xfrm>
            <a:off x="8076190" y="3850151"/>
            <a:ext cx="4590791" cy="310919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700" marR="5080">
              <a:lnSpc>
                <a:spcPct val="103299"/>
              </a:lnSpc>
              <a:spcBef>
                <a:spcPts val="50"/>
              </a:spcBef>
              <a:defRPr/>
            </a:pPr>
            <a:r>
              <a:rPr lang="ru-RU" sz="2000" spc="-5" dirty="0">
                <a:latin typeface="SBSansText-Light"/>
                <a:cs typeface="SBSansText-Light"/>
              </a:rPr>
              <a:t>Года работаю в </a:t>
            </a:r>
            <a:r>
              <a:rPr lang="ru-RU" sz="2000" spc="-5" dirty="0" smtClean="0">
                <a:latin typeface="SBSansText-Light"/>
                <a:cs typeface="SBSansText-Light"/>
              </a:rPr>
              <a:t>УВА ЮЗБ</a:t>
            </a:r>
            <a:endParaRPr lang="ru-RU" sz="2000" spc="-5" dirty="0">
              <a:latin typeface="SBSansText-Light"/>
              <a:cs typeface="SBSansText-Ligh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4B1282C-1EE6-4516-8528-4C3B699AF9DB}"/>
              </a:ext>
            </a:extLst>
          </p:cNvPr>
          <p:cNvSpPr txBox="1"/>
          <p:nvPr/>
        </p:nvSpPr>
        <p:spPr>
          <a:xfrm>
            <a:off x="8076189" y="5714912"/>
            <a:ext cx="3600400" cy="7183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marR="5080" lvl="0">
              <a:lnSpc>
                <a:spcPct val="103299"/>
              </a:lnSpc>
              <a:spcBef>
                <a:spcPts val="50"/>
              </a:spcBef>
              <a:defRPr/>
            </a:pPr>
            <a:r>
              <a:rPr lang="en-US" sz="2000" spc="-5" dirty="0">
                <a:latin typeface="SBSansText-Light"/>
                <a:cs typeface="SBSansText-Light"/>
              </a:rPr>
              <a:t>Email</a:t>
            </a:r>
            <a:r>
              <a:rPr lang="ru-RU" sz="2000" spc="-5" dirty="0">
                <a:latin typeface="SBSansText-Light"/>
                <a:cs typeface="SBSansText-Light"/>
              </a:rPr>
              <a:t>:</a:t>
            </a:r>
            <a:r>
              <a:rPr lang="en-US" sz="2000" spc="-5" dirty="0">
                <a:latin typeface="SBSansText-Light"/>
                <a:cs typeface="SBSansText-Light"/>
              </a:rPr>
              <a:t>mitnatnic@gmail.com </a:t>
            </a:r>
            <a:endParaRPr lang="ru-RU" sz="2000" spc="-5" dirty="0">
              <a:latin typeface="SBSansText-Light"/>
              <a:cs typeface="SBSansText-Light"/>
            </a:endParaRPr>
          </a:p>
          <a:p>
            <a:pPr marL="12700" marR="5080" lvl="0">
              <a:lnSpc>
                <a:spcPct val="103299"/>
              </a:lnSpc>
              <a:spcBef>
                <a:spcPts val="50"/>
              </a:spcBef>
              <a:defRPr/>
            </a:pPr>
            <a:r>
              <a:rPr lang="en-US" sz="2000" spc="-5" dirty="0">
                <a:latin typeface="SBSansText-Light"/>
                <a:cs typeface="SBSansText-Light"/>
              </a:rPr>
              <a:t>Mob</a:t>
            </a:r>
            <a:r>
              <a:rPr lang="ru-RU" sz="2000" spc="-5" dirty="0">
                <a:latin typeface="SBSansText-Light"/>
                <a:cs typeface="SBSansText-Light"/>
              </a:rPr>
              <a:t>:</a:t>
            </a:r>
            <a:r>
              <a:rPr lang="en-US" sz="2000" spc="-5" dirty="0">
                <a:latin typeface="SBSansText-Light"/>
                <a:cs typeface="SBSansText-Light"/>
              </a:rPr>
              <a:t>8 906 425 69 54</a:t>
            </a:r>
            <a:endParaRPr lang="ru-RU" sz="2000" spc="-5" dirty="0">
              <a:latin typeface="SBSansText-Light"/>
              <a:cs typeface="SBSansText-Light"/>
            </a:endParaRP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5AE95B28-B2FC-43A5-8B6E-FD95AA24B1B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1533"/>
          <a:stretch/>
        </p:blipFill>
        <p:spPr bwMode="auto">
          <a:xfrm rot="16199999">
            <a:off x="6577113" y="5180435"/>
            <a:ext cx="1214224" cy="1270501"/>
          </a:xfrm>
          <a:prstGeom prst="rect">
            <a:avLst/>
          </a:prstGeom>
        </p:spPr>
      </p:pic>
      <p:sp>
        <p:nvSpPr>
          <p:cNvPr id="19" name="TextBox 35">
            <a:extLst>
              <a:ext uri="{FF2B5EF4-FFF2-40B4-BE49-F238E27FC236}">
                <a16:creationId xmlns:a16="http://schemas.microsoft.com/office/drawing/2014/main" id="{5E112C23-3247-4750-B14A-943A305AE855}"/>
              </a:ext>
            </a:extLst>
          </p:cNvPr>
          <p:cNvSpPr>
            <a:spLocks/>
          </p:cNvSpPr>
          <p:nvPr/>
        </p:nvSpPr>
        <p:spPr bwMode="auto">
          <a:xfrm>
            <a:off x="6606824" y="4457021"/>
            <a:ext cx="1818458" cy="10156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defRPr/>
            </a:pPr>
            <a:r>
              <a:rPr lang="ru-RU" sz="6600" spc="-160" dirty="0" smtClean="0">
                <a:gradFill>
                  <a:gsLst>
                    <a:gs pos="19000">
                      <a:srgbClr val="FAED00"/>
                    </a:gs>
                    <a:gs pos="54000">
                      <a:srgbClr val="00D900"/>
                    </a:gs>
                    <a:gs pos="89000">
                      <a:srgbClr val="0FA8E0"/>
                    </a:gs>
                  </a:gsLst>
                  <a:lin ang="19800000" scaled="0"/>
                </a:gradFill>
                <a:latin typeface="SB Sans Display Semibold"/>
                <a:cs typeface="SB Sans Display Light"/>
              </a:rPr>
              <a:t>15+</a:t>
            </a:r>
            <a:endParaRPr lang="ru-RU" sz="2000" dirty="0">
              <a:gradFill>
                <a:gsLst>
                  <a:gs pos="19000">
                    <a:srgbClr val="FAED00"/>
                  </a:gs>
                  <a:gs pos="54000">
                    <a:srgbClr val="00D900"/>
                  </a:gs>
                  <a:gs pos="89000">
                    <a:srgbClr val="0FA8E0"/>
                  </a:gs>
                </a:gsLst>
                <a:lin ang="19800000" scaled="0"/>
              </a:gradFill>
              <a:latin typeface="SB Sans Display Light"/>
              <a:cs typeface="SB Sans Display Light"/>
            </a:endParaRPr>
          </a:p>
        </p:txBody>
      </p:sp>
      <p:sp>
        <p:nvSpPr>
          <p:cNvPr id="27" name="object 26">
            <a:extLst>
              <a:ext uri="{FF2B5EF4-FFF2-40B4-BE49-F238E27FC236}">
                <a16:creationId xmlns:a16="http://schemas.microsoft.com/office/drawing/2014/main" id="{D96035DE-DB7E-4A03-A568-62EAA55D76F0}"/>
              </a:ext>
            </a:extLst>
          </p:cNvPr>
          <p:cNvSpPr>
            <a:spLocks/>
          </p:cNvSpPr>
          <p:nvPr/>
        </p:nvSpPr>
        <p:spPr bwMode="auto">
          <a:xfrm>
            <a:off x="8076189" y="4838649"/>
            <a:ext cx="2664295" cy="302583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700" marR="5080">
              <a:lnSpc>
                <a:spcPct val="103299"/>
              </a:lnSpc>
              <a:spcBef>
                <a:spcPts val="50"/>
              </a:spcBef>
              <a:defRPr/>
            </a:pPr>
            <a:r>
              <a:rPr lang="ru-RU" sz="2000" spc="-5" dirty="0" smtClean="0">
                <a:latin typeface="SBSansText-Light"/>
                <a:cs typeface="SBSansText-Light"/>
              </a:rPr>
              <a:t>лет </a:t>
            </a:r>
            <a:r>
              <a:rPr lang="ru-RU" sz="2000" spc="-5" dirty="0">
                <a:latin typeface="SBSansText-Light"/>
                <a:cs typeface="SBSansText-Light"/>
              </a:rPr>
              <a:t>общий стаж</a:t>
            </a:r>
          </a:p>
        </p:txBody>
      </p:sp>
      <p:pic>
        <p:nvPicPr>
          <p:cNvPr id="28" name="Рисунок 10">
            <a:extLst>
              <a:ext uri="{FF2B5EF4-FFF2-40B4-BE49-F238E27FC236}">
                <a16:creationId xmlns:a16="http://schemas.microsoft.com/office/drawing/2014/main" id="{E7AF1F4B-F93B-4DD5-879F-EC6D90FBB1F0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20475" t="26879" r="30179" b="20793"/>
          <a:stretch/>
        </p:blipFill>
        <p:spPr bwMode="auto">
          <a:xfrm rot="16199999">
            <a:off x="188715" y="5562891"/>
            <a:ext cx="1257119" cy="1333099"/>
          </a:xfrm>
          <a:prstGeom prst="rect">
            <a:avLst/>
          </a:prstGeom>
        </p:spPr>
      </p:pic>
      <p:sp>
        <p:nvSpPr>
          <p:cNvPr id="29" name="object 26">
            <a:extLst>
              <a:ext uri="{FF2B5EF4-FFF2-40B4-BE49-F238E27FC236}">
                <a16:creationId xmlns:a16="http://schemas.microsoft.com/office/drawing/2014/main" id="{8A842FD2-7A7C-402A-9652-4A5C911EEBA6}"/>
              </a:ext>
            </a:extLst>
          </p:cNvPr>
          <p:cNvSpPr>
            <a:spLocks/>
          </p:cNvSpPr>
          <p:nvPr/>
        </p:nvSpPr>
        <p:spPr bwMode="auto">
          <a:xfrm>
            <a:off x="1349033" y="5815685"/>
            <a:ext cx="5435772" cy="742191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700" marR="5080">
              <a:lnSpc>
                <a:spcPct val="103299"/>
              </a:lnSpc>
              <a:spcBef>
                <a:spcPts val="50"/>
              </a:spcBef>
              <a:defRPr/>
            </a:pPr>
            <a:r>
              <a:rPr lang="ru-RU" sz="2400" spc="-5" dirty="0">
                <a:latin typeface="SBSansText-Light"/>
                <a:cs typeface="SBSansText-Light"/>
              </a:rPr>
              <a:t>Обожаю программирование и цифры, и поэтому хочу </a:t>
            </a:r>
            <a:r>
              <a:rPr lang="ru-RU" sz="2400" spc="-5" dirty="0" smtClean="0">
                <a:latin typeface="SBSansText-Light"/>
                <a:cs typeface="SBSansText-Light"/>
              </a:rPr>
              <a:t>вернуться в </a:t>
            </a:r>
            <a:r>
              <a:rPr lang="ru-RU" sz="2400" spc="-5" dirty="0">
                <a:latin typeface="SBSansText-Light"/>
                <a:cs typeface="SBSansText-Light"/>
              </a:rPr>
              <a:t>ИТ.</a:t>
            </a:r>
          </a:p>
        </p:txBody>
      </p:sp>
      <p:sp>
        <p:nvSpPr>
          <p:cNvPr id="2" name="Прямоугольник 1"/>
          <p:cNvSpPr/>
          <p:nvPr/>
        </p:nvSpPr>
        <p:spPr>
          <a:xfrm rot="19436234">
            <a:off x="1429651" y="2242456"/>
            <a:ext cx="3224149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sz="8000" b="1" cap="none" spc="0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ФОТО</a:t>
            </a:r>
            <a:endParaRPr lang="ru-RU" sz="8000" b="1" cap="none" spc="0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03512" y="1387685"/>
            <a:ext cx="2867406" cy="3226236"/>
          </a:xfrm>
          <a:prstGeom prst="rect">
            <a:avLst/>
          </a:prstGeom>
        </p:spPr>
      </p:pic>
      <p:pic>
        <p:nvPicPr>
          <p:cNvPr id="21" name="Рисунок 33">
            <a:extLst>
              <a:ext uri="{FF2B5EF4-FFF2-40B4-BE49-F238E27FC236}">
                <a16:creationId xmlns:a16="http://schemas.microsoft.com/office/drawing/2014/main" id="{03F0A934-8727-4150-AD5E-F9F80D3C5646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24035" t="22170" r="28989" b="16682"/>
          <a:stretch/>
        </p:blipFill>
        <p:spPr bwMode="auto">
          <a:xfrm rot="16199999">
            <a:off x="6916108" y="6379805"/>
            <a:ext cx="344428" cy="448351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CCB2FA9B-B787-4EA3-9CBB-8AD4574C261C}"/>
              </a:ext>
            </a:extLst>
          </p:cNvPr>
          <p:cNvSpPr txBox="1"/>
          <p:nvPr/>
        </p:nvSpPr>
        <p:spPr bwMode="auto">
          <a:xfrm>
            <a:off x="7312498" y="6454721"/>
            <a:ext cx="339201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/>
              <a:t>https://github.com/NatalyaSB/PL_SQL.git</a:t>
            </a:r>
            <a:endParaRPr lang="ru-RU" sz="14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" name="Title 7">
            <a:extLst>
              <a:ext uri="{FF2B5EF4-FFF2-40B4-BE49-F238E27FC236}">
                <a16:creationId xmlns:a16="http://schemas.microsoft.com/office/drawing/2014/main" id="{E195DE7B-42F0-4CAA-AAB0-D33DB61C53CA}"/>
              </a:ext>
            </a:extLst>
          </p:cNvPr>
          <p:cNvSpPr>
            <a:spLocks/>
          </p:cNvSpPr>
          <p:nvPr/>
        </p:nvSpPr>
        <p:spPr bwMode="auto">
          <a:xfrm>
            <a:off x="191344" y="285978"/>
            <a:ext cx="12169352" cy="1206534"/>
          </a:xfrm>
          <a:prstGeom prst="rect">
            <a:avLst/>
          </a:prstGeom>
        </p:spPr>
        <p:txBody>
          <a:bodyPr lIns="0" tIns="0" rIns="0" bIns="0"/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0" i="0">
                <a:solidFill>
                  <a:schemeClr val="tx1"/>
                </a:solidFill>
                <a:latin typeface="SB Sans Display Regular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ru-RU" sz="4000" dirty="0">
                <a:solidFill>
                  <a:srgbClr val="333F48"/>
                </a:solidFill>
              </a:rPr>
              <a:t>Опыт работы </a:t>
            </a:r>
            <a:r>
              <a:rPr lang="ru-RU" sz="4000" dirty="0" smtClean="0">
                <a:solidFill>
                  <a:srgbClr val="333F48"/>
                </a:solidFill>
              </a:rPr>
              <a:t>до Сбербанка</a:t>
            </a:r>
            <a:endParaRPr lang="ru-RU" sz="1600" dirty="0"/>
          </a:p>
        </p:txBody>
      </p:sp>
      <p:sp>
        <p:nvSpPr>
          <p:cNvPr id="41" name="object 4">
            <a:extLst>
              <a:ext uri="{FF2B5EF4-FFF2-40B4-BE49-F238E27FC236}">
                <a16:creationId xmlns:a16="http://schemas.microsoft.com/office/drawing/2014/main" id="{0185576A-0A39-4C7A-B15A-6776F7BBF1ED}"/>
              </a:ext>
            </a:extLst>
          </p:cNvPr>
          <p:cNvSpPr/>
          <p:nvPr/>
        </p:nvSpPr>
        <p:spPr bwMode="auto">
          <a:xfrm>
            <a:off x="6113886" y="840646"/>
            <a:ext cx="5029199" cy="5496447"/>
          </a:xfrm>
          <a:custGeom>
            <a:avLst/>
            <a:gdLst/>
            <a:ahLst/>
            <a:cxnLst/>
            <a:rect l="l" t="t" r="r" b="b"/>
            <a:pathLst>
              <a:path w="3846195" h="3797300" extrusionOk="0">
                <a:moveTo>
                  <a:pt x="3537864" y="0"/>
                </a:moveTo>
                <a:lnTo>
                  <a:pt x="308000" y="0"/>
                </a:lnTo>
                <a:lnTo>
                  <a:pt x="262486" y="3339"/>
                </a:lnTo>
                <a:lnTo>
                  <a:pt x="219045" y="13040"/>
                </a:lnTo>
                <a:lnTo>
                  <a:pt x="178155" y="28626"/>
                </a:lnTo>
                <a:lnTo>
                  <a:pt x="140291" y="49620"/>
                </a:lnTo>
                <a:lnTo>
                  <a:pt x="105929" y="75547"/>
                </a:lnTo>
                <a:lnTo>
                  <a:pt x="75547" y="105929"/>
                </a:lnTo>
                <a:lnTo>
                  <a:pt x="49620" y="140291"/>
                </a:lnTo>
                <a:lnTo>
                  <a:pt x="28626" y="178155"/>
                </a:lnTo>
                <a:lnTo>
                  <a:pt x="13040" y="219045"/>
                </a:lnTo>
                <a:lnTo>
                  <a:pt x="3339" y="262486"/>
                </a:lnTo>
                <a:lnTo>
                  <a:pt x="0" y="308000"/>
                </a:lnTo>
                <a:lnTo>
                  <a:pt x="0" y="3488804"/>
                </a:lnTo>
                <a:lnTo>
                  <a:pt x="3339" y="3534318"/>
                </a:lnTo>
                <a:lnTo>
                  <a:pt x="13040" y="3577758"/>
                </a:lnTo>
                <a:lnTo>
                  <a:pt x="28626" y="3618649"/>
                </a:lnTo>
                <a:lnTo>
                  <a:pt x="49620" y="3656513"/>
                </a:lnTo>
                <a:lnTo>
                  <a:pt x="75547" y="3690875"/>
                </a:lnTo>
                <a:lnTo>
                  <a:pt x="105929" y="3721257"/>
                </a:lnTo>
                <a:lnTo>
                  <a:pt x="140291" y="3747183"/>
                </a:lnTo>
                <a:lnTo>
                  <a:pt x="178155" y="3768178"/>
                </a:lnTo>
                <a:lnTo>
                  <a:pt x="219045" y="3783764"/>
                </a:lnTo>
                <a:lnTo>
                  <a:pt x="262486" y="3793465"/>
                </a:lnTo>
                <a:lnTo>
                  <a:pt x="308000" y="3796804"/>
                </a:lnTo>
                <a:lnTo>
                  <a:pt x="3537864" y="3796804"/>
                </a:lnTo>
                <a:lnTo>
                  <a:pt x="3583378" y="3793465"/>
                </a:lnTo>
                <a:lnTo>
                  <a:pt x="3626818" y="3783764"/>
                </a:lnTo>
                <a:lnTo>
                  <a:pt x="3667709" y="3768178"/>
                </a:lnTo>
                <a:lnTo>
                  <a:pt x="3705573" y="3747183"/>
                </a:lnTo>
                <a:lnTo>
                  <a:pt x="3739935" y="3721257"/>
                </a:lnTo>
                <a:lnTo>
                  <a:pt x="3770317" y="3690875"/>
                </a:lnTo>
                <a:lnTo>
                  <a:pt x="3796244" y="3656513"/>
                </a:lnTo>
                <a:lnTo>
                  <a:pt x="3817238" y="3618649"/>
                </a:lnTo>
                <a:lnTo>
                  <a:pt x="3832824" y="3577758"/>
                </a:lnTo>
                <a:lnTo>
                  <a:pt x="3842525" y="3534318"/>
                </a:lnTo>
                <a:lnTo>
                  <a:pt x="3845864" y="3488804"/>
                </a:lnTo>
                <a:lnTo>
                  <a:pt x="3845864" y="308000"/>
                </a:lnTo>
                <a:lnTo>
                  <a:pt x="3842525" y="262486"/>
                </a:lnTo>
                <a:lnTo>
                  <a:pt x="3832824" y="219045"/>
                </a:lnTo>
                <a:lnTo>
                  <a:pt x="3817238" y="178155"/>
                </a:lnTo>
                <a:lnTo>
                  <a:pt x="3796244" y="140291"/>
                </a:lnTo>
                <a:lnTo>
                  <a:pt x="3770317" y="105929"/>
                </a:lnTo>
                <a:lnTo>
                  <a:pt x="3739935" y="75547"/>
                </a:lnTo>
                <a:lnTo>
                  <a:pt x="3705573" y="49620"/>
                </a:lnTo>
                <a:lnTo>
                  <a:pt x="3667709" y="28626"/>
                </a:lnTo>
                <a:lnTo>
                  <a:pt x="3626818" y="13040"/>
                </a:lnTo>
                <a:lnTo>
                  <a:pt x="3583378" y="3339"/>
                </a:lnTo>
                <a:lnTo>
                  <a:pt x="3537864" y="0"/>
                </a:lnTo>
                <a:close/>
              </a:path>
            </a:pathLst>
          </a:custGeom>
          <a:solidFill>
            <a:srgbClr val="FFFFFF">
              <a:alpha val="79998"/>
            </a:srgbClr>
          </a:solidFill>
        </p:spPr>
        <p:txBody>
          <a:bodyPr wrap="square" lIns="0" tIns="0" rIns="0" bIns="0" rtlCol="0"/>
          <a:lstStyle/>
          <a:p>
            <a:pPr>
              <a:defRPr/>
            </a:pPr>
            <a:endParaRPr/>
          </a:p>
        </p:txBody>
      </p:sp>
      <p:sp>
        <p:nvSpPr>
          <p:cNvPr id="45" name="object 26">
            <a:extLst>
              <a:ext uri="{FF2B5EF4-FFF2-40B4-BE49-F238E27FC236}">
                <a16:creationId xmlns:a16="http://schemas.microsoft.com/office/drawing/2014/main" id="{1647D237-6920-4223-A30D-900520895591}"/>
              </a:ext>
            </a:extLst>
          </p:cNvPr>
          <p:cNvSpPr>
            <a:spLocks/>
          </p:cNvSpPr>
          <p:nvPr/>
        </p:nvSpPr>
        <p:spPr bwMode="auto">
          <a:xfrm>
            <a:off x="575001" y="1481418"/>
            <a:ext cx="10297144" cy="640432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700" marR="5080">
              <a:lnSpc>
                <a:spcPct val="103299"/>
              </a:lnSpc>
              <a:spcBef>
                <a:spcPts val="50"/>
              </a:spcBef>
              <a:defRPr/>
            </a:pPr>
            <a:r>
              <a:rPr lang="ru-RU" sz="2000" dirty="0" smtClean="0">
                <a:solidFill>
                  <a:srgbClr val="404040"/>
                </a:solidFill>
                <a:latin typeface="+mj-lt"/>
                <a:cs typeface="SBSansText-Light"/>
              </a:rPr>
              <a:t>Сыктывкарский лесопромышленный комплекс, управление информационных процессов, отдел автоматизированных систем оперативно-диспетчерского управления.</a:t>
            </a:r>
            <a:endParaRPr sz="2000" dirty="0">
              <a:latin typeface="+mj-lt"/>
              <a:cs typeface="SBSansText-Light"/>
            </a:endParaRPr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5EE9E1EB-B6B9-43F0-BED9-978590171FD4}"/>
              </a:ext>
            </a:extLst>
          </p:cNvPr>
          <p:cNvSpPr>
            <a:spLocks/>
          </p:cNvSpPr>
          <p:nvPr/>
        </p:nvSpPr>
        <p:spPr bwMode="auto">
          <a:xfrm>
            <a:off x="263352" y="1073955"/>
            <a:ext cx="2967746" cy="83711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  <a:defRPr/>
            </a:pPr>
            <a:r>
              <a:rPr lang="ru-RU" sz="2500" b="1" dirty="0" smtClean="0">
                <a:solidFill>
                  <a:srgbClr val="333F48"/>
                </a:solidFill>
                <a:latin typeface="SB Sans Display Semibold"/>
                <a:cs typeface="SB Sans Display Semibold"/>
              </a:rPr>
              <a:t>Предприятие</a:t>
            </a:r>
            <a:endParaRPr dirty="0"/>
          </a:p>
        </p:txBody>
      </p:sp>
      <p:sp>
        <p:nvSpPr>
          <p:cNvPr id="26" name="Text Placeholder 6">
            <a:extLst>
              <a:ext uri="{FF2B5EF4-FFF2-40B4-BE49-F238E27FC236}">
                <a16:creationId xmlns:a16="http://schemas.microsoft.com/office/drawing/2014/main" id="{ADFA65C8-DB2C-4270-845A-546993EAE8E4}"/>
              </a:ext>
            </a:extLst>
          </p:cNvPr>
          <p:cNvSpPr>
            <a:spLocks/>
          </p:cNvSpPr>
          <p:nvPr/>
        </p:nvSpPr>
        <p:spPr bwMode="auto">
          <a:xfrm>
            <a:off x="270483" y="2128985"/>
            <a:ext cx="2967746" cy="83711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  <a:defRPr/>
            </a:pPr>
            <a:r>
              <a:rPr lang="ru-RU" sz="2500" b="1" dirty="0">
                <a:solidFill>
                  <a:srgbClr val="333F48"/>
                </a:solidFill>
                <a:latin typeface="SB Sans Display Semibold"/>
                <a:cs typeface="SB Sans Display Semibold"/>
              </a:rPr>
              <a:t>Должность</a:t>
            </a:r>
            <a:endParaRPr dirty="0"/>
          </a:p>
        </p:txBody>
      </p:sp>
      <p:sp>
        <p:nvSpPr>
          <p:cNvPr id="27" name="object 26">
            <a:extLst>
              <a:ext uri="{FF2B5EF4-FFF2-40B4-BE49-F238E27FC236}">
                <a16:creationId xmlns:a16="http://schemas.microsoft.com/office/drawing/2014/main" id="{DD5C6CE0-87F9-47EA-BC0C-34E221B343F1}"/>
              </a:ext>
            </a:extLst>
          </p:cNvPr>
          <p:cNvSpPr>
            <a:spLocks/>
          </p:cNvSpPr>
          <p:nvPr/>
        </p:nvSpPr>
        <p:spPr bwMode="auto">
          <a:xfrm>
            <a:off x="742076" y="2609549"/>
            <a:ext cx="10297144" cy="311880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700" marR="5080">
              <a:lnSpc>
                <a:spcPct val="103299"/>
              </a:lnSpc>
              <a:spcBef>
                <a:spcPts val="50"/>
              </a:spcBef>
              <a:defRPr/>
            </a:pPr>
            <a:r>
              <a:rPr lang="ru-RU" sz="2000" dirty="0" smtClean="0">
                <a:solidFill>
                  <a:srgbClr val="404040"/>
                </a:solidFill>
                <a:latin typeface="+mj-lt"/>
                <a:cs typeface="SBSansText-Light"/>
              </a:rPr>
              <a:t>Инженер-программист</a:t>
            </a:r>
            <a:endParaRPr sz="2000" dirty="0">
              <a:latin typeface="+mj-lt"/>
              <a:cs typeface="SBSansText-Light"/>
            </a:endParaRPr>
          </a:p>
        </p:txBody>
      </p:sp>
      <p:sp>
        <p:nvSpPr>
          <p:cNvPr id="28" name="Овал 32">
            <a:extLst>
              <a:ext uri="{FF2B5EF4-FFF2-40B4-BE49-F238E27FC236}">
                <a16:creationId xmlns:a16="http://schemas.microsoft.com/office/drawing/2014/main" id="{F83D5A91-1819-427B-87BD-31E1BD608C1A}"/>
              </a:ext>
            </a:extLst>
          </p:cNvPr>
          <p:cNvSpPr/>
          <p:nvPr/>
        </p:nvSpPr>
        <p:spPr bwMode="auto">
          <a:xfrm>
            <a:off x="186009" y="1613312"/>
            <a:ext cx="329371" cy="311881"/>
          </a:xfrm>
          <a:prstGeom prst="ellipse">
            <a:avLst/>
          </a:prstGeom>
          <a:solidFill>
            <a:srgbClr val="21A038">
              <a:alpha val="14902"/>
            </a:srgbClr>
          </a:solidFill>
          <a:ln w="139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9" name="Овал 32">
            <a:extLst>
              <a:ext uri="{FF2B5EF4-FFF2-40B4-BE49-F238E27FC236}">
                <a16:creationId xmlns:a16="http://schemas.microsoft.com/office/drawing/2014/main" id="{6686EE33-C339-4BAF-B603-2EA81CB3B361}"/>
              </a:ext>
            </a:extLst>
          </p:cNvPr>
          <p:cNvSpPr/>
          <p:nvPr/>
        </p:nvSpPr>
        <p:spPr bwMode="auto">
          <a:xfrm>
            <a:off x="248646" y="2609549"/>
            <a:ext cx="329371" cy="311881"/>
          </a:xfrm>
          <a:prstGeom prst="ellipse">
            <a:avLst/>
          </a:prstGeom>
          <a:solidFill>
            <a:srgbClr val="21A038">
              <a:alpha val="14902"/>
            </a:srgbClr>
          </a:solidFill>
          <a:ln w="139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30" name="Text Placeholder 6">
            <a:extLst>
              <a:ext uri="{FF2B5EF4-FFF2-40B4-BE49-F238E27FC236}">
                <a16:creationId xmlns:a16="http://schemas.microsoft.com/office/drawing/2014/main" id="{551FBEEF-6CFE-4D83-B064-2FD2F5AE8315}"/>
              </a:ext>
            </a:extLst>
          </p:cNvPr>
          <p:cNvSpPr>
            <a:spLocks/>
          </p:cNvSpPr>
          <p:nvPr/>
        </p:nvSpPr>
        <p:spPr bwMode="auto">
          <a:xfrm>
            <a:off x="242266" y="3066428"/>
            <a:ext cx="5133654" cy="83711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  <a:defRPr/>
            </a:pPr>
            <a:r>
              <a:rPr lang="ru-RU" sz="2500" b="1" dirty="0">
                <a:solidFill>
                  <a:srgbClr val="333F48"/>
                </a:solidFill>
                <a:latin typeface="SB Sans Display Semibold"/>
                <a:cs typeface="SB Sans Display Semibold"/>
              </a:rPr>
              <a:t>Системы/процессы</a:t>
            </a:r>
            <a:endParaRPr dirty="0"/>
          </a:p>
        </p:txBody>
      </p:sp>
      <p:sp>
        <p:nvSpPr>
          <p:cNvPr id="31" name="object 26">
            <a:extLst>
              <a:ext uri="{FF2B5EF4-FFF2-40B4-BE49-F238E27FC236}">
                <a16:creationId xmlns:a16="http://schemas.microsoft.com/office/drawing/2014/main" id="{E0D4687E-F657-40E8-9748-B026E6622E09}"/>
              </a:ext>
            </a:extLst>
          </p:cNvPr>
          <p:cNvSpPr>
            <a:spLocks/>
          </p:cNvSpPr>
          <p:nvPr/>
        </p:nvSpPr>
        <p:spPr bwMode="auto">
          <a:xfrm>
            <a:off x="681613" y="3701076"/>
            <a:ext cx="10297144" cy="323422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700" marR="5080">
              <a:lnSpc>
                <a:spcPct val="103299"/>
              </a:lnSpc>
              <a:spcBef>
                <a:spcPts val="50"/>
              </a:spcBef>
              <a:defRPr/>
            </a:pPr>
            <a:r>
              <a:rPr lang="en-US" sz="2000" dirty="0" smtClean="0">
                <a:solidFill>
                  <a:srgbClr val="404040"/>
                </a:solidFill>
                <a:latin typeface="+mj-lt"/>
                <a:cs typeface="SBSansText-Light"/>
              </a:rPr>
              <a:t>MS SQL Server, MS Visual Studio,</a:t>
            </a:r>
            <a:r>
              <a:rPr lang="ru-RU" sz="2000" dirty="0" smtClean="0">
                <a:solidFill>
                  <a:srgbClr val="404040"/>
                </a:solidFill>
                <a:latin typeface="+mj-lt"/>
                <a:cs typeface="SBSansText-Light"/>
              </a:rPr>
              <a:t> </a:t>
            </a:r>
            <a:r>
              <a:rPr lang="en-US" sz="2000" dirty="0" smtClean="0">
                <a:solidFill>
                  <a:srgbClr val="404040"/>
                </a:solidFill>
                <a:latin typeface="+mj-lt"/>
                <a:cs typeface="SBSansText-Light"/>
              </a:rPr>
              <a:t>C#, C</a:t>
            </a:r>
            <a:r>
              <a:rPr lang="en-US" sz="2000" dirty="0">
                <a:solidFill>
                  <a:srgbClr val="404040"/>
                </a:solidFill>
                <a:latin typeface="+mj-lt"/>
                <a:cs typeface="SBSansText-Light"/>
              </a:rPr>
              <a:t>.</a:t>
            </a:r>
            <a:r>
              <a:rPr lang="en-US" sz="2000" dirty="0" smtClean="0">
                <a:solidFill>
                  <a:srgbClr val="404040"/>
                </a:solidFill>
                <a:latin typeface="+mj-lt"/>
                <a:cs typeface="SBSansText-Light"/>
              </a:rPr>
              <a:t> </a:t>
            </a:r>
            <a:endParaRPr lang="ru-RU" sz="2000" dirty="0">
              <a:solidFill>
                <a:srgbClr val="404040"/>
              </a:solidFill>
              <a:latin typeface="+mj-lt"/>
              <a:cs typeface="SBSansText-Light"/>
            </a:endParaRPr>
          </a:p>
        </p:txBody>
      </p:sp>
      <p:sp>
        <p:nvSpPr>
          <p:cNvPr id="32" name="Овал 32">
            <a:extLst>
              <a:ext uri="{FF2B5EF4-FFF2-40B4-BE49-F238E27FC236}">
                <a16:creationId xmlns:a16="http://schemas.microsoft.com/office/drawing/2014/main" id="{AF9F00E1-44FD-4D73-A055-5AEA46ECC510}"/>
              </a:ext>
            </a:extLst>
          </p:cNvPr>
          <p:cNvSpPr/>
          <p:nvPr/>
        </p:nvSpPr>
        <p:spPr bwMode="auto">
          <a:xfrm>
            <a:off x="208408" y="3721130"/>
            <a:ext cx="329371" cy="311881"/>
          </a:xfrm>
          <a:prstGeom prst="ellipse">
            <a:avLst/>
          </a:prstGeom>
          <a:solidFill>
            <a:srgbClr val="21A038">
              <a:alpha val="14902"/>
            </a:srgbClr>
          </a:solidFill>
          <a:ln w="139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35" name="Text Placeholder 6">
            <a:extLst>
              <a:ext uri="{FF2B5EF4-FFF2-40B4-BE49-F238E27FC236}">
                <a16:creationId xmlns:a16="http://schemas.microsoft.com/office/drawing/2014/main" id="{73F05052-6FAE-4644-8A21-B5ED91519995}"/>
              </a:ext>
            </a:extLst>
          </p:cNvPr>
          <p:cNvSpPr>
            <a:spLocks/>
          </p:cNvSpPr>
          <p:nvPr/>
        </p:nvSpPr>
        <p:spPr bwMode="auto">
          <a:xfrm>
            <a:off x="237788" y="4558244"/>
            <a:ext cx="5133654" cy="83711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  <a:defRPr/>
            </a:pPr>
            <a:r>
              <a:rPr lang="ru-RU" sz="2500" b="1" dirty="0">
                <a:solidFill>
                  <a:srgbClr val="333F48"/>
                </a:solidFill>
                <a:latin typeface="SB Sans Display Semibold"/>
              </a:rPr>
              <a:t>Основной функционал</a:t>
            </a:r>
            <a:endParaRPr dirty="0"/>
          </a:p>
        </p:txBody>
      </p:sp>
      <p:sp>
        <p:nvSpPr>
          <p:cNvPr id="36" name="object 26">
            <a:extLst>
              <a:ext uri="{FF2B5EF4-FFF2-40B4-BE49-F238E27FC236}">
                <a16:creationId xmlns:a16="http://schemas.microsoft.com/office/drawing/2014/main" id="{45041879-81CE-4E4B-99CC-0F987E10D7B8}"/>
              </a:ext>
            </a:extLst>
          </p:cNvPr>
          <p:cNvSpPr>
            <a:spLocks/>
          </p:cNvSpPr>
          <p:nvPr/>
        </p:nvSpPr>
        <p:spPr bwMode="auto">
          <a:xfrm>
            <a:off x="594092" y="5283219"/>
            <a:ext cx="10297144" cy="653256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700" marR="5080">
              <a:lnSpc>
                <a:spcPct val="103299"/>
              </a:lnSpc>
              <a:spcBef>
                <a:spcPts val="50"/>
              </a:spcBef>
              <a:defRPr/>
            </a:pPr>
            <a:r>
              <a:rPr lang="ru-RU" sz="2000" dirty="0" smtClean="0">
                <a:solidFill>
                  <a:srgbClr val="404040"/>
                </a:solidFill>
                <a:latin typeface="+mj-lt"/>
                <a:cs typeface="SBSansText-Light"/>
              </a:rPr>
              <a:t>Разработка системы учета выпуска продукции.</a:t>
            </a:r>
          </a:p>
          <a:p>
            <a:pPr marL="12700" marR="5080">
              <a:lnSpc>
                <a:spcPct val="103299"/>
              </a:lnSpc>
              <a:spcBef>
                <a:spcPts val="50"/>
              </a:spcBef>
              <a:defRPr/>
            </a:pPr>
            <a:r>
              <a:rPr lang="ru-RU" sz="2000" dirty="0" smtClean="0">
                <a:solidFill>
                  <a:srgbClr val="404040"/>
                </a:solidFill>
                <a:latin typeface="+mj-lt"/>
                <a:cs typeface="SBSansText-Light"/>
              </a:rPr>
              <a:t>Разработка системы учета энергоресурсов.</a:t>
            </a:r>
            <a:endParaRPr sz="2000" dirty="0">
              <a:latin typeface="+mj-lt"/>
              <a:cs typeface="SBSansText-Light"/>
            </a:endParaRPr>
          </a:p>
        </p:txBody>
      </p:sp>
      <p:sp>
        <p:nvSpPr>
          <p:cNvPr id="37" name="Овал 32">
            <a:extLst>
              <a:ext uri="{FF2B5EF4-FFF2-40B4-BE49-F238E27FC236}">
                <a16:creationId xmlns:a16="http://schemas.microsoft.com/office/drawing/2014/main" id="{C01C9148-F585-40ED-A7B6-F169D2540C0B}"/>
              </a:ext>
            </a:extLst>
          </p:cNvPr>
          <p:cNvSpPr/>
          <p:nvPr/>
        </p:nvSpPr>
        <p:spPr bwMode="auto">
          <a:xfrm>
            <a:off x="160711" y="5439159"/>
            <a:ext cx="329371" cy="311881"/>
          </a:xfrm>
          <a:prstGeom prst="ellipse">
            <a:avLst/>
          </a:prstGeom>
          <a:solidFill>
            <a:srgbClr val="21A038">
              <a:alpha val="14902"/>
            </a:srgbClr>
          </a:solidFill>
          <a:ln w="139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38" name="Text Placeholder 6">
            <a:extLst>
              <a:ext uri="{FF2B5EF4-FFF2-40B4-BE49-F238E27FC236}">
                <a16:creationId xmlns:a16="http://schemas.microsoft.com/office/drawing/2014/main" id="{736DA637-3A00-4538-A1B6-1DC1AE01D76B}"/>
              </a:ext>
            </a:extLst>
          </p:cNvPr>
          <p:cNvSpPr>
            <a:spLocks/>
          </p:cNvSpPr>
          <p:nvPr/>
        </p:nvSpPr>
        <p:spPr bwMode="auto">
          <a:xfrm>
            <a:off x="7114763" y="976828"/>
            <a:ext cx="4637127" cy="83711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  <a:defRPr/>
            </a:pPr>
            <a:r>
              <a:rPr lang="ru-RU" sz="2500" b="1" dirty="0" smtClean="0">
                <a:solidFill>
                  <a:srgbClr val="333F48"/>
                </a:solidFill>
                <a:latin typeface="SB Sans Display Semibold"/>
                <a:cs typeface="SB Sans Display Semibold"/>
              </a:rPr>
              <a:t>июль </a:t>
            </a:r>
            <a:r>
              <a:rPr lang="en-US" sz="2500" b="1" dirty="0" smtClean="0">
                <a:solidFill>
                  <a:srgbClr val="333F48"/>
                </a:solidFill>
                <a:latin typeface="SB Sans Display Semibold"/>
                <a:cs typeface="SB Sans Display Semibold"/>
              </a:rPr>
              <a:t>’</a:t>
            </a:r>
            <a:r>
              <a:rPr lang="ru-RU" sz="2500" b="1" dirty="0" smtClean="0">
                <a:solidFill>
                  <a:srgbClr val="333F48"/>
                </a:solidFill>
                <a:latin typeface="SB Sans Display Semibold"/>
                <a:cs typeface="SB Sans Display Semibold"/>
              </a:rPr>
              <a:t>96</a:t>
            </a:r>
            <a:r>
              <a:rPr lang="en-US" sz="2500" b="1" dirty="0" smtClean="0">
                <a:solidFill>
                  <a:srgbClr val="333F48"/>
                </a:solidFill>
                <a:latin typeface="SB Sans Display Semibold"/>
                <a:cs typeface="SB Sans Display Semibold"/>
              </a:rPr>
              <a:t> </a:t>
            </a:r>
            <a:r>
              <a:rPr lang="en-US" sz="2500" b="1" dirty="0">
                <a:solidFill>
                  <a:srgbClr val="333F48"/>
                </a:solidFill>
                <a:latin typeface="SB Sans Display Semibold"/>
                <a:cs typeface="SB Sans Display Semibold"/>
              </a:rPr>
              <a:t>– </a:t>
            </a:r>
            <a:r>
              <a:rPr lang="ru-RU" sz="2500" b="1" dirty="0" err="1" smtClean="0">
                <a:solidFill>
                  <a:srgbClr val="333F48"/>
                </a:solidFill>
                <a:latin typeface="SB Sans Display Semibold"/>
                <a:cs typeface="SB Sans Display Semibold"/>
              </a:rPr>
              <a:t>сент</a:t>
            </a:r>
            <a:r>
              <a:rPr lang="ru-RU" sz="2500" b="1" dirty="0" smtClean="0">
                <a:solidFill>
                  <a:srgbClr val="333F48"/>
                </a:solidFill>
                <a:latin typeface="SB Sans Display Semibold"/>
                <a:cs typeface="SB Sans Display Semibold"/>
              </a:rPr>
              <a:t> </a:t>
            </a:r>
            <a:r>
              <a:rPr lang="en-US" sz="2500" b="1" dirty="0" smtClean="0">
                <a:solidFill>
                  <a:srgbClr val="333F48"/>
                </a:solidFill>
                <a:latin typeface="SB Sans Display Semibold"/>
                <a:cs typeface="SB Sans Display Semibold"/>
              </a:rPr>
              <a:t>’</a:t>
            </a:r>
            <a:r>
              <a:rPr lang="ru-RU" sz="2500" b="1" dirty="0" smtClean="0">
                <a:solidFill>
                  <a:srgbClr val="333F48"/>
                </a:solidFill>
                <a:latin typeface="SB Sans Display Semibold"/>
                <a:cs typeface="SB Sans Display Semibold"/>
              </a:rPr>
              <a:t>15</a:t>
            </a:r>
            <a:r>
              <a:rPr lang="en-US" sz="2500" b="1" dirty="0" smtClean="0">
                <a:solidFill>
                  <a:srgbClr val="333F48"/>
                </a:solidFill>
                <a:latin typeface="SB Sans Display Semibold"/>
                <a:cs typeface="SB Sans Display Semibold"/>
              </a:rPr>
              <a:t> </a:t>
            </a:r>
            <a:endParaRPr dirty="0"/>
          </a:p>
        </p:txBody>
      </p:sp>
      <p:pic>
        <p:nvPicPr>
          <p:cNvPr id="17" name="Рисунок 33">
            <a:extLst>
              <a:ext uri="{FF2B5EF4-FFF2-40B4-BE49-F238E27FC236}">
                <a16:creationId xmlns:a16="http://schemas.microsoft.com/office/drawing/2014/main" id="{03F0A934-8727-4150-AD5E-F9F80D3C564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4035" t="22170" r="28989" b="16682"/>
          <a:stretch/>
        </p:blipFill>
        <p:spPr bwMode="auto">
          <a:xfrm rot="16199999">
            <a:off x="6916108" y="6379805"/>
            <a:ext cx="344428" cy="44835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CB2FA9B-B787-4EA3-9CBB-8AD4574C261C}"/>
              </a:ext>
            </a:extLst>
          </p:cNvPr>
          <p:cNvSpPr txBox="1"/>
          <p:nvPr/>
        </p:nvSpPr>
        <p:spPr bwMode="auto">
          <a:xfrm>
            <a:off x="7312498" y="6454721"/>
            <a:ext cx="339201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/>
              <a:t>https://github.com/NatalyaSB/PL_SQL.git</a:t>
            </a:r>
            <a:endParaRPr lang="ru-RU" sz="1400" b="1" dirty="0"/>
          </a:p>
        </p:txBody>
      </p:sp>
    </p:spTree>
    <p:extLst>
      <p:ext uri="{BB962C8B-B14F-4D97-AF65-F5344CB8AC3E}">
        <p14:creationId xmlns:p14="http://schemas.microsoft.com/office/powerpoint/2010/main" val="3537568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" name="Title 7">
            <a:extLst>
              <a:ext uri="{FF2B5EF4-FFF2-40B4-BE49-F238E27FC236}">
                <a16:creationId xmlns:a16="http://schemas.microsoft.com/office/drawing/2014/main" id="{E195DE7B-42F0-4CAA-AAB0-D33DB61C53CA}"/>
              </a:ext>
            </a:extLst>
          </p:cNvPr>
          <p:cNvSpPr>
            <a:spLocks/>
          </p:cNvSpPr>
          <p:nvPr/>
        </p:nvSpPr>
        <p:spPr bwMode="auto">
          <a:xfrm>
            <a:off x="191344" y="285978"/>
            <a:ext cx="12169352" cy="1206534"/>
          </a:xfrm>
          <a:prstGeom prst="rect">
            <a:avLst/>
          </a:prstGeom>
        </p:spPr>
        <p:txBody>
          <a:bodyPr lIns="0" tIns="0" rIns="0" bIns="0"/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0" i="0">
                <a:solidFill>
                  <a:schemeClr val="tx1"/>
                </a:solidFill>
                <a:latin typeface="SB Sans Display Regular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ru-RU" sz="4000" dirty="0">
                <a:solidFill>
                  <a:srgbClr val="333F48"/>
                </a:solidFill>
              </a:rPr>
              <a:t>Опыт работы в </a:t>
            </a:r>
            <a:r>
              <a:rPr lang="ru-RU" sz="4000" dirty="0" smtClean="0">
                <a:solidFill>
                  <a:srgbClr val="333F48"/>
                </a:solidFill>
              </a:rPr>
              <a:t>Сбербанке</a:t>
            </a:r>
            <a:endParaRPr lang="ru-RU" sz="1600" dirty="0"/>
          </a:p>
        </p:txBody>
      </p:sp>
      <p:sp>
        <p:nvSpPr>
          <p:cNvPr id="41" name="object 4">
            <a:extLst>
              <a:ext uri="{FF2B5EF4-FFF2-40B4-BE49-F238E27FC236}">
                <a16:creationId xmlns:a16="http://schemas.microsoft.com/office/drawing/2014/main" id="{0185576A-0A39-4C7A-B15A-6776F7BBF1ED}"/>
              </a:ext>
            </a:extLst>
          </p:cNvPr>
          <p:cNvSpPr/>
          <p:nvPr/>
        </p:nvSpPr>
        <p:spPr bwMode="auto">
          <a:xfrm>
            <a:off x="6113886" y="840646"/>
            <a:ext cx="5029199" cy="5496447"/>
          </a:xfrm>
          <a:custGeom>
            <a:avLst/>
            <a:gdLst/>
            <a:ahLst/>
            <a:cxnLst/>
            <a:rect l="l" t="t" r="r" b="b"/>
            <a:pathLst>
              <a:path w="3846195" h="3797300" extrusionOk="0">
                <a:moveTo>
                  <a:pt x="3537864" y="0"/>
                </a:moveTo>
                <a:lnTo>
                  <a:pt x="308000" y="0"/>
                </a:lnTo>
                <a:lnTo>
                  <a:pt x="262486" y="3339"/>
                </a:lnTo>
                <a:lnTo>
                  <a:pt x="219045" y="13040"/>
                </a:lnTo>
                <a:lnTo>
                  <a:pt x="178155" y="28626"/>
                </a:lnTo>
                <a:lnTo>
                  <a:pt x="140291" y="49620"/>
                </a:lnTo>
                <a:lnTo>
                  <a:pt x="105929" y="75547"/>
                </a:lnTo>
                <a:lnTo>
                  <a:pt x="75547" y="105929"/>
                </a:lnTo>
                <a:lnTo>
                  <a:pt x="49620" y="140291"/>
                </a:lnTo>
                <a:lnTo>
                  <a:pt x="28626" y="178155"/>
                </a:lnTo>
                <a:lnTo>
                  <a:pt x="13040" y="219045"/>
                </a:lnTo>
                <a:lnTo>
                  <a:pt x="3339" y="262486"/>
                </a:lnTo>
                <a:lnTo>
                  <a:pt x="0" y="308000"/>
                </a:lnTo>
                <a:lnTo>
                  <a:pt x="0" y="3488804"/>
                </a:lnTo>
                <a:lnTo>
                  <a:pt x="3339" y="3534318"/>
                </a:lnTo>
                <a:lnTo>
                  <a:pt x="13040" y="3577758"/>
                </a:lnTo>
                <a:lnTo>
                  <a:pt x="28626" y="3618649"/>
                </a:lnTo>
                <a:lnTo>
                  <a:pt x="49620" y="3656513"/>
                </a:lnTo>
                <a:lnTo>
                  <a:pt x="75547" y="3690875"/>
                </a:lnTo>
                <a:lnTo>
                  <a:pt x="105929" y="3721257"/>
                </a:lnTo>
                <a:lnTo>
                  <a:pt x="140291" y="3747183"/>
                </a:lnTo>
                <a:lnTo>
                  <a:pt x="178155" y="3768178"/>
                </a:lnTo>
                <a:lnTo>
                  <a:pt x="219045" y="3783764"/>
                </a:lnTo>
                <a:lnTo>
                  <a:pt x="262486" y="3793465"/>
                </a:lnTo>
                <a:lnTo>
                  <a:pt x="308000" y="3796804"/>
                </a:lnTo>
                <a:lnTo>
                  <a:pt x="3537864" y="3796804"/>
                </a:lnTo>
                <a:lnTo>
                  <a:pt x="3583378" y="3793465"/>
                </a:lnTo>
                <a:lnTo>
                  <a:pt x="3626818" y="3783764"/>
                </a:lnTo>
                <a:lnTo>
                  <a:pt x="3667709" y="3768178"/>
                </a:lnTo>
                <a:lnTo>
                  <a:pt x="3705573" y="3747183"/>
                </a:lnTo>
                <a:lnTo>
                  <a:pt x="3739935" y="3721257"/>
                </a:lnTo>
                <a:lnTo>
                  <a:pt x="3770317" y="3690875"/>
                </a:lnTo>
                <a:lnTo>
                  <a:pt x="3796244" y="3656513"/>
                </a:lnTo>
                <a:lnTo>
                  <a:pt x="3817238" y="3618649"/>
                </a:lnTo>
                <a:lnTo>
                  <a:pt x="3832824" y="3577758"/>
                </a:lnTo>
                <a:lnTo>
                  <a:pt x="3842525" y="3534318"/>
                </a:lnTo>
                <a:lnTo>
                  <a:pt x="3845864" y="3488804"/>
                </a:lnTo>
                <a:lnTo>
                  <a:pt x="3845864" y="308000"/>
                </a:lnTo>
                <a:lnTo>
                  <a:pt x="3842525" y="262486"/>
                </a:lnTo>
                <a:lnTo>
                  <a:pt x="3832824" y="219045"/>
                </a:lnTo>
                <a:lnTo>
                  <a:pt x="3817238" y="178155"/>
                </a:lnTo>
                <a:lnTo>
                  <a:pt x="3796244" y="140291"/>
                </a:lnTo>
                <a:lnTo>
                  <a:pt x="3770317" y="105929"/>
                </a:lnTo>
                <a:lnTo>
                  <a:pt x="3739935" y="75547"/>
                </a:lnTo>
                <a:lnTo>
                  <a:pt x="3705573" y="49620"/>
                </a:lnTo>
                <a:lnTo>
                  <a:pt x="3667709" y="28626"/>
                </a:lnTo>
                <a:lnTo>
                  <a:pt x="3626818" y="13040"/>
                </a:lnTo>
                <a:lnTo>
                  <a:pt x="3583378" y="3339"/>
                </a:lnTo>
                <a:lnTo>
                  <a:pt x="3537864" y="0"/>
                </a:lnTo>
                <a:close/>
              </a:path>
            </a:pathLst>
          </a:custGeom>
          <a:solidFill>
            <a:srgbClr val="FFFFFF">
              <a:alpha val="79998"/>
            </a:srgbClr>
          </a:solidFill>
        </p:spPr>
        <p:txBody>
          <a:bodyPr wrap="square" lIns="0" tIns="0" rIns="0" bIns="0" rtlCol="0"/>
          <a:lstStyle/>
          <a:p>
            <a:pPr>
              <a:defRPr/>
            </a:pPr>
            <a:endParaRPr/>
          </a:p>
        </p:txBody>
      </p:sp>
      <p:sp>
        <p:nvSpPr>
          <p:cNvPr id="45" name="object 26">
            <a:extLst>
              <a:ext uri="{FF2B5EF4-FFF2-40B4-BE49-F238E27FC236}">
                <a16:creationId xmlns:a16="http://schemas.microsoft.com/office/drawing/2014/main" id="{1647D237-6920-4223-A30D-900520895591}"/>
              </a:ext>
            </a:extLst>
          </p:cNvPr>
          <p:cNvSpPr>
            <a:spLocks/>
          </p:cNvSpPr>
          <p:nvPr/>
        </p:nvSpPr>
        <p:spPr bwMode="auto">
          <a:xfrm>
            <a:off x="551384" y="1627437"/>
            <a:ext cx="10297144" cy="323422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700" marR="5080">
              <a:lnSpc>
                <a:spcPct val="103299"/>
              </a:lnSpc>
              <a:spcBef>
                <a:spcPts val="50"/>
              </a:spcBef>
              <a:defRPr/>
            </a:pPr>
            <a:r>
              <a:rPr lang="ru-RU" sz="2000" dirty="0" smtClean="0">
                <a:solidFill>
                  <a:srgbClr val="404040"/>
                </a:solidFill>
                <a:latin typeface="+mj-lt"/>
                <a:cs typeface="SBSansText-Light"/>
              </a:rPr>
              <a:t>Управление внутреннего аудита</a:t>
            </a:r>
            <a:r>
              <a:rPr lang="ru-RU" sz="2000" dirty="0">
                <a:solidFill>
                  <a:srgbClr val="404040"/>
                </a:solidFill>
                <a:latin typeface="+mj-lt"/>
                <a:cs typeface="SBSansText-Light"/>
              </a:rPr>
              <a:t>,</a:t>
            </a:r>
            <a:r>
              <a:rPr lang="ru-RU" sz="2000" dirty="0" smtClean="0">
                <a:solidFill>
                  <a:srgbClr val="404040"/>
                </a:solidFill>
                <a:latin typeface="+mj-lt"/>
                <a:cs typeface="SBSansText-Light"/>
              </a:rPr>
              <a:t> отдел аудита обеспечивающих процессов.</a:t>
            </a:r>
            <a:endParaRPr sz="2000" dirty="0">
              <a:latin typeface="+mj-lt"/>
              <a:cs typeface="SBSansText-Light"/>
            </a:endParaRPr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5EE9E1EB-B6B9-43F0-BED9-978590171FD4}"/>
              </a:ext>
            </a:extLst>
          </p:cNvPr>
          <p:cNvSpPr>
            <a:spLocks/>
          </p:cNvSpPr>
          <p:nvPr/>
        </p:nvSpPr>
        <p:spPr bwMode="auto">
          <a:xfrm>
            <a:off x="263352" y="1073955"/>
            <a:ext cx="2967746" cy="83711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  <a:defRPr/>
            </a:pPr>
            <a:r>
              <a:rPr lang="ru-RU" sz="2500" b="1" dirty="0">
                <a:solidFill>
                  <a:srgbClr val="333F48"/>
                </a:solidFill>
                <a:latin typeface="SB Sans Display Semibold"/>
                <a:cs typeface="SB Sans Display Semibold"/>
              </a:rPr>
              <a:t>Подразделение</a:t>
            </a:r>
            <a:endParaRPr dirty="0"/>
          </a:p>
        </p:txBody>
      </p:sp>
      <p:sp>
        <p:nvSpPr>
          <p:cNvPr id="26" name="Text Placeholder 6">
            <a:extLst>
              <a:ext uri="{FF2B5EF4-FFF2-40B4-BE49-F238E27FC236}">
                <a16:creationId xmlns:a16="http://schemas.microsoft.com/office/drawing/2014/main" id="{ADFA65C8-DB2C-4270-845A-546993EAE8E4}"/>
              </a:ext>
            </a:extLst>
          </p:cNvPr>
          <p:cNvSpPr>
            <a:spLocks/>
          </p:cNvSpPr>
          <p:nvPr/>
        </p:nvSpPr>
        <p:spPr bwMode="auto">
          <a:xfrm>
            <a:off x="270483" y="2128985"/>
            <a:ext cx="2967746" cy="83711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  <a:defRPr/>
            </a:pPr>
            <a:r>
              <a:rPr lang="ru-RU" sz="2500" b="1" dirty="0">
                <a:solidFill>
                  <a:srgbClr val="333F48"/>
                </a:solidFill>
                <a:latin typeface="SB Sans Display Semibold"/>
                <a:cs typeface="SB Sans Display Semibold"/>
              </a:rPr>
              <a:t>Должность</a:t>
            </a:r>
            <a:endParaRPr dirty="0"/>
          </a:p>
        </p:txBody>
      </p:sp>
      <p:sp>
        <p:nvSpPr>
          <p:cNvPr id="27" name="object 26">
            <a:extLst>
              <a:ext uri="{FF2B5EF4-FFF2-40B4-BE49-F238E27FC236}">
                <a16:creationId xmlns:a16="http://schemas.microsoft.com/office/drawing/2014/main" id="{DD5C6CE0-87F9-47EA-BC0C-34E221B343F1}"/>
              </a:ext>
            </a:extLst>
          </p:cNvPr>
          <p:cNvSpPr>
            <a:spLocks/>
          </p:cNvSpPr>
          <p:nvPr/>
        </p:nvSpPr>
        <p:spPr bwMode="auto">
          <a:xfrm>
            <a:off x="742076" y="2609549"/>
            <a:ext cx="10297144" cy="311880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700" marR="5080">
              <a:lnSpc>
                <a:spcPct val="103299"/>
              </a:lnSpc>
              <a:spcBef>
                <a:spcPts val="50"/>
              </a:spcBef>
              <a:defRPr/>
            </a:pPr>
            <a:r>
              <a:rPr lang="ru-RU" sz="2000" dirty="0">
                <a:solidFill>
                  <a:srgbClr val="404040"/>
                </a:solidFill>
                <a:latin typeface="+mj-lt"/>
                <a:cs typeface="SBSansText-Light"/>
              </a:rPr>
              <a:t>Ведущий </a:t>
            </a:r>
            <a:r>
              <a:rPr lang="ru-RU" sz="2000" dirty="0" smtClean="0">
                <a:solidFill>
                  <a:srgbClr val="404040"/>
                </a:solidFill>
                <a:latin typeface="+mj-lt"/>
                <a:cs typeface="SBSansText-Light"/>
              </a:rPr>
              <a:t>аудитор</a:t>
            </a:r>
            <a:endParaRPr sz="2000" dirty="0">
              <a:latin typeface="+mj-lt"/>
              <a:cs typeface="SBSansText-Light"/>
            </a:endParaRPr>
          </a:p>
        </p:txBody>
      </p:sp>
      <p:sp>
        <p:nvSpPr>
          <p:cNvPr id="28" name="Овал 32">
            <a:extLst>
              <a:ext uri="{FF2B5EF4-FFF2-40B4-BE49-F238E27FC236}">
                <a16:creationId xmlns:a16="http://schemas.microsoft.com/office/drawing/2014/main" id="{F83D5A91-1819-427B-87BD-31E1BD608C1A}"/>
              </a:ext>
            </a:extLst>
          </p:cNvPr>
          <p:cNvSpPr/>
          <p:nvPr/>
        </p:nvSpPr>
        <p:spPr bwMode="auto">
          <a:xfrm>
            <a:off x="186009" y="1613312"/>
            <a:ext cx="329371" cy="311881"/>
          </a:xfrm>
          <a:prstGeom prst="ellipse">
            <a:avLst/>
          </a:prstGeom>
          <a:solidFill>
            <a:srgbClr val="21A038">
              <a:alpha val="14902"/>
            </a:srgbClr>
          </a:solidFill>
          <a:ln w="139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9" name="Овал 32">
            <a:extLst>
              <a:ext uri="{FF2B5EF4-FFF2-40B4-BE49-F238E27FC236}">
                <a16:creationId xmlns:a16="http://schemas.microsoft.com/office/drawing/2014/main" id="{6686EE33-C339-4BAF-B603-2EA81CB3B361}"/>
              </a:ext>
            </a:extLst>
          </p:cNvPr>
          <p:cNvSpPr/>
          <p:nvPr/>
        </p:nvSpPr>
        <p:spPr bwMode="auto">
          <a:xfrm>
            <a:off x="248646" y="2609549"/>
            <a:ext cx="329371" cy="311881"/>
          </a:xfrm>
          <a:prstGeom prst="ellipse">
            <a:avLst/>
          </a:prstGeom>
          <a:solidFill>
            <a:srgbClr val="21A038">
              <a:alpha val="14902"/>
            </a:srgbClr>
          </a:solidFill>
          <a:ln w="139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30" name="Text Placeholder 6">
            <a:extLst>
              <a:ext uri="{FF2B5EF4-FFF2-40B4-BE49-F238E27FC236}">
                <a16:creationId xmlns:a16="http://schemas.microsoft.com/office/drawing/2014/main" id="{551FBEEF-6CFE-4D83-B064-2FD2F5AE8315}"/>
              </a:ext>
            </a:extLst>
          </p:cNvPr>
          <p:cNvSpPr>
            <a:spLocks/>
          </p:cNvSpPr>
          <p:nvPr/>
        </p:nvSpPr>
        <p:spPr bwMode="auto">
          <a:xfrm>
            <a:off x="242266" y="3066428"/>
            <a:ext cx="5133654" cy="83711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  <a:defRPr/>
            </a:pPr>
            <a:r>
              <a:rPr lang="ru-RU" sz="2500" b="1" dirty="0">
                <a:solidFill>
                  <a:srgbClr val="333F48"/>
                </a:solidFill>
                <a:latin typeface="SB Sans Display Semibold"/>
                <a:cs typeface="SB Sans Display Semibold"/>
              </a:rPr>
              <a:t>Системы/процессы</a:t>
            </a:r>
            <a:endParaRPr dirty="0"/>
          </a:p>
        </p:txBody>
      </p:sp>
      <p:sp>
        <p:nvSpPr>
          <p:cNvPr id="31" name="object 26">
            <a:extLst>
              <a:ext uri="{FF2B5EF4-FFF2-40B4-BE49-F238E27FC236}">
                <a16:creationId xmlns:a16="http://schemas.microsoft.com/office/drawing/2014/main" id="{E0D4687E-F657-40E8-9748-B026E6622E09}"/>
              </a:ext>
            </a:extLst>
          </p:cNvPr>
          <p:cNvSpPr>
            <a:spLocks/>
          </p:cNvSpPr>
          <p:nvPr/>
        </p:nvSpPr>
        <p:spPr bwMode="auto">
          <a:xfrm>
            <a:off x="681613" y="3701076"/>
            <a:ext cx="10297144" cy="323422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700" marR="5080">
              <a:lnSpc>
                <a:spcPct val="103299"/>
              </a:lnSpc>
              <a:spcBef>
                <a:spcPts val="50"/>
              </a:spcBef>
              <a:defRPr/>
            </a:pPr>
            <a:r>
              <a:rPr lang="en-US" sz="2000" dirty="0" smtClean="0">
                <a:solidFill>
                  <a:srgbClr val="404040"/>
                </a:solidFill>
                <a:latin typeface="+mj-lt"/>
                <a:cs typeface="SBSansText-Light"/>
              </a:rPr>
              <a:t>MS SQL Server, MS Visual Studio,</a:t>
            </a:r>
            <a:r>
              <a:rPr lang="ru-RU" sz="2000" dirty="0" smtClean="0">
                <a:solidFill>
                  <a:srgbClr val="404040"/>
                </a:solidFill>
                <a:latin typeface="+mj-lt"/>
                <a:cs typeface="SBSansText-Light"/>
              </a:rPr>
              <a:t> </a:t>
            </a:r>
            <a:r>
              <a:rPr lang="en-US" sz="2000" dirty="0" smtClean="0">
                <a:solidFill>
                  <a:srgbClr val="404040"/>
                </a:solidFill>
                <a:latin typeface="+mj-lt"/>
                <a:cs typeface="SBSansText-Light"/>
              </a:rPr>
              <a:t>Python. </a:t>
            </a:r>
            <a:endParaRPr lang="ru-RU" sz="2000" dirty="0">
              <a:solidFill>
                <a:srgbClr val="404040"/>
              </a:solidFill>
              <a:latin typeface="+mj-lt"/>
              <a:cs typeface="SBSansText-Light"/>
            </a:endParaRPr>
          </a:p>
        </p:txBody>
      </p:sp>
      <p:sp>
        <p:nvSpPr>
          <p:cNvPr id="32" name="Овал 32">
            <a:extLst>
              <a:ext uri="{FF2B5EF4-FFF2-40B4-BE49-F238E27FC236}">
                <a16:creationId xmlns:a16="http://schemas.microsoft.com/office/drawing/2014/main" id="{AF9F00E1-44FD-4D73-A055-5AEA46ECC510}"/>
              </a:ext>
            </a:extLst>
          </p:cNvPr>
          <p:cNvSpPr/>
          <p:nvPr/>
        </p:nvSpPr>
        <p:spPr bwMode="auto">
          <a:xfrm>
            <a:off x="208408" y="3721130"/>
            <a:ext cx="329371" cy="311881"/>
          </a:xfrm>
          <a:prstGeom prst="ellipse">
            <a:avLst/>
          </a:prstGeom>
          <a:solidFill>
            <a:srgbClr val="21A038">
              <a:alpha val="14902"/>
            </a:srgbClr>
          </a:solidFill>
          <a:ln w="139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35" name="Text Placeholder 6">
            <a:extLst>
              <a:ext uri="{FF2B5EF4-FFF2-40B4-BE49-F238E27FC236}">
                <a16:creationId xmlns:a16="http://schemas.microsoft.com/office/drawing/2014/main" id="{73F05052-6FAE-4644-8A21-B5ED91519995}"/>
              </a:ext>
            </a:extLst>
          </p:cNvPr>
          <p:cNvSpPr>
            <a:spLocks/>
          </p:cNvSpPr>
          <p:nvPr/>
        </p:nvSpPr>
        <p:spPr bwMode="auto">
          <a:xfrm>
            <a:off x="237788" y="4558244"/>
            <a:ext cx="5133654" cy="83711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  <a:defRPr/>
            </a:pPr>
            <a:r>
              <a:rPr lang="ru-RU" sz="2500" b="1" dirty="0">
                <a:solidFill>
                  <a:srgbClr val="333F48"/>
                </a:solidFill>
                <a:latin typeface="SB Sans Display Semibold"/>
              </a:rPr>
              <a:t>Основной функционал</a:t>
            </a:r>
            <a:endParaRPr dirty="0"/>
          </a:p>
        </p:txBody>
      </p:sp>
      <p:sp>
        <p:nvSpPr>
          <p:cNvPr id="36" name="object 26">
            <a:extLst>
              <a:ext uri="{FF2B5EF4-FFF2-40B4-BE49-F238E27FC236}">
                <a16:creationId xmlns:a16="http://schemas.microsoft.com/office/drawing/2014/main" id="{45041879-81CE-4E4B-99CC-0F987E10D7B8}"/>
              </a:ext>
            </a:extLst>
          </p:cNvPr>
          <p:cNvSpPr>
            <a:spLocks/>
          </p:cNvSpPr>
          <p:nvPr/>
        </p:nvSpPr>
        <p:spPr bwMode="auto">
          <a:xfrm>
            <a:off x="636800" y="5135175"/>
            <a:ext cx="10297144" cy="983090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700" marR="5080">
              <a:lnSpc>
                <a:spcPct val="103299"/>
              </a:lnSpc>
              <a:spcBef>
                <a:spcPts val="50"/>
              </a:spcBef>
              <a:defRPr/>
            </a:pPr>
            <a:r>
              <a:rPr lang="ru-RU" sz="2000" dirty="0" smtClean="0">
                <a:solidFill>
                  <a:srgbClr val="404040"/>
                </a:solidFill>
                <a:latin typeface="+mj-lt"/>
                <a:cs typeface="SBSansText-Light"/>
              </a:rPr>
              <a:t>Выгрузка информации из БД, импорт в БД </a:t>
            </a:r>
            <a:r>
              <a:rPr lang="en-US" sz="2000" dirty="0" smtClean="0">
                <a:solidFill>
                  <a:srgbClr val="404040"/>
                </a:solidFill>
                <a:latin typeface="+mj-lt"/>
                <a:cs typeface="SBSansText-Light"/>
              </a:rPr>
              <a:t>Excel-</a:t>
            </a:r>
            <a:r>
              <a:rPr lang="ru-RU" sz="2000" dirty="0" smtClean="0">
                <a:solidFill>
                  <a:srgbClr val="404040"/>
                </a:solidFill>
                <a:latin typeface="+mj-lt"/>
                <a:cs typeface="SBSansText-Light"/>
              </a:rPr>
              <a:t>файлов, обработка и т.д.</a:t>
            </a:r>
          </a:p>
          <a:p>
            <a:pPr marL="12700" marR="5080">
              <a:lnSpc>
                <a:spcPct val="103299"/>
              </a:lnSpc>
              <a:spcBef>
                <a:spcPts val="50"/>
              </a:spcBef>
              <a:defRPr/>
            </a:pPr>
            <a:r>
              <a:rPr lang="ru-RU" sz="2000" dirty="0" smtClean="0">
                <a:solidFill>
                  <a:srgbClr val="404040"/>
                </a:solidFill>
                <a:latin typeface="+mj-lt"/>
                <a:cs typeface="SBSansText-Light"/>
              </a:rPr>
              <a:t>Создание </a:t>
            </a:r>
            <a:r>
              <a:rPr lang="en-US" sz="2000" dirty="0" smtClean="0">
                <a:solidFill>
                  <a:srgbClr val="404040"/>
                </a:solidFill>
                <a:latin typeface="+mj-lt"/>
                <a:cs typeface="SBSansText-Light"/>
              </a:rPr>
              <a:t>web-</a:t>
            </a:r>
            <a:r>
              <a:rPr lang="ru-RU" sz="2000" dirty="0" smtClean="0">
                <a:solidFill>
                  <a:srgbClr val="404040"/>
                </a:solidFill>
                <a:latin typeface="+mj-lt"/>
                <a:cs typeface="SBSansText-Light"/>
              </a:rPr>
              <a:t>приложений.</a:t>
            </a:r>
          </a:p>
          <a:p>
            <a:pPr marL="12700" marR="5080">
              <a:lnSpc>
                <a:spcPct val="103299"/>
              </a:lnSpc>
              <a:spcBef>
                <a:spcPts val="50"/>
              </a:spcBef>
              <a:defRPr/>
            </a:pPr>
            <a:r>
              <a:rPr lang="ru-RU" sz="2000" dirty="0" err="1" smtClean="0">
                <a:solidFill>
                  <a:srgbClr val="404040"/>
                </a:solidFill>
                <a:latin typeface="+mj-lt"/>
                <a:cs typeface="SBSansText-Light"/>
              </a:rPr>
              <a:t>Парсинг</a:t>
            </a:r>
            <a:r>
              <a:rPr lang="ru-RU" sz="2000" dirty="0" smtClean="0">
                <a:solidFill>
                  <a:srgbClr val="404040"/>
                </a:solidFill>
                <a:latin typeface="+mj-lt"/>
                <a:cs typeface="SBSansText-Light"/>
              </a:rPr>
              <a:t> сайтов.</a:t>
            </a:r>
            <a:endParaRPr sz="2000" dirty="0">
              <a:latin typeface="+mj-lt"/>
              <a:cs typeface="SBSansText-Light"/>
            </a:endParaRPr>
          </a:p>
        </p:txBody>
      </p:sp>
      <p:sp>
        <p:nvSpPr>
          <p:cNvPr id="37" name="Овал 32">
            <a:extLst>
              <a:ext uri="{FF2B5EF4-FFF2-40B4-BE49-F238E27FC236}">
                <a16:creationId xmlns:a16="http://schemas.microsoft.com/office/drawing/2014/main" id="{C01C9148-F585-40ED-A7B6-F169D2540C0B}"/>
              </a:ext>
            </a:extLst>
          </p:cNvPr>
          <p:cNvSpPr/>
          <p:nvPr/>
        </p:nvSpPr>
        <p:spPr bwMode="auto">
          <a:xfrm>
            <a:off x="160711" y="5439159"/>
            <a:ext cx="329371" cy="311881"/>
          </a:xfrm>
          <a:prstGeom prst="ellipse">
            <a:avLst/>
          </a:prstGeom>
          <a:solidFill>
            <a:srgbClr val="21A038">
              <a:alpha val="14902"/>
            </a:srgbClr>
          </a:solidFill>
          <a:ln w="139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38" name="Text Placeholder 6">
            <a:extLst>
              <a:ext uri="{FF2B5EF4-FFF2-40B4-BE49-F238E27FC236}">
                <a16:creationId xmlns:a16="http://schemas.microsoft.com/office/drawing/2014/main" id="{736DA637-3A00-4538-A1B6-1DC1AE01D76B}"/>
              </a:ext>
            </a:extLst>
          </p:cNvPr>
          <p:cNvSpPr>
            <a:spLocks/>
          </p:cNvSpPr>
          <p:nvPr/>
        </p:nvSpPr>
        <p:spPr bwMode="auto">
          <a:xfrm>
            <a:off x="7114763" y="976828"/>
            <a:ext cx="4637127" cy="83711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  <a:defRPr/>
            </a:pPr>
            <a:r>
              <a:rPr lang="ru-RU" sz="2500" b="1" dirty="0">
                <a:solidFill>
                  <a:srgbClr val="333F48"/>
                </a:solidFill>
                <a:latin typeface="SB Sans Display Semibold"/>
                <a:cs typeface="SB Sans Display Semibold"/>
              </a:rPr>
              <a:t>август </a:t>
            </a:r>
            <a:r>
              <a:rPr lang="en-US" sz="2500" b="1" dirty="0" smtClean="0">
                <a:solidFill>
                  <a:srgbClr val="333F48"/>
                </a:solidFill>
                <a:latin typeface="SB Sans Display Semibold"/>
                <a:cs typeface="SB Sans Display Semibold"/>
              </a:rPr>
              <a:t>’</a:t>
            </a:r>
            <a:r>
              <a:rPr lang="ru-RU" sz="2500" b="1" dirty="0" smtClean="0">
                <a:solidFill>
                  <a:srgbClr val="333F48"/>
                </a:solidFill>
                <a:latin typeface="SB Sans Display Semibold"/>
                <a:cs typeface="SB Sans Display Semibold"/>
              </a:rPr>
              <a:t>17</a:t>
            </a:r>
            <a:r>
              <a:rPr lang="en-US" sz="2500" b="1" dirty="0" smtClean="0">
                <a:solidFill>
                  <a:srgbClr val="333F48"/>
                </a:solidFill>
                <a:latin typeface="SB Sans Display Semibold"/>
                <a:cs typeface="SB Sans Display Semibold"/>
              </a:rPr>
              <a:t> </a:t>
            </a:r>
            <a:r>
              <a:rPr lang="en-US" sz="2500" b="1" dirty="0">
                <a:solidFill>
                  <a:srgbClr val="333F48"/>
                </a:solidFill>
                <a:latin typeface="SB Sans Display Semibold"/>
                <a:cs typeface="SB Sans Display Semibold"/>
              </a:rPr>
              <a:t>– </a:t>
            </a:r>
            <a:r>
              <a:rPr lang="ru-RU" sz="2500" b="1" dirty="0">
                <a:solidFill>
                  <a:srgbClr val="333F48"/>
                </a:solidFill>
                <a:latin typeface="SB Sans Display Semibold"/>
                <a:cs typeface="SB Sans Display Semibold"/>
              </a:rPr>
              <a:t>по наст. время</a:t>
            </a:r>
            <a:endParaRPr dirty="0"/>
          </a:p>
        </p:txBody>
      </p:sp>
      <p:pic>
        <p:nvPicPr>
          <p:cNvPr id="17" name="Рисунок 33">
            <a:extLst>
              <a:ext uri="{FF2B5EF4-FFF2-40B4-BE49-F238E27FC236}">
                <a16:creationId xmlns:a16="http://schemas.microsoft.com/office/drawing/2014/main" id="{03F0A934-8727-4150-AD5E-F9F80D3C564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4035" t="22170" r="28989" b="16682"/>
          <a:stretch/>
        </p:blipFill>
        <p:spPr bwMode="auto">
          <a:xfrm rot="16199999">
            <a:off x="6916108" y="6379805"/>
            <a:ext cx="344428" cy="44835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CB2FA9B-B787-4EA3-9CBB-8AD4574C261C}"/>
              </a:ext>
            </a:extLst>
          </p:cNvPr>
          <p:cNvSpPr txBox="1"/>
          <p:nvPr/>
        </p:nvSpPr>
        <p:spPr bwMode="auto">
          <a:xfrm>
            <a:off x="7312498" y="6454721"/>
            <a:ext cx="339201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/>
              <a:t>https://github.com/NatalyaSB/PL_SQL.git</a:t>
            </a:r>
            <a:endParaRPr lang="ru-RU" sz="1400" b="1" dirty="0"/>
          </a:p>
        </p:txBody>
      </p:sp>
    </p:spTree>
    <p:extLst>
      <p:ext uri="{BB962C8B-B14F-4D97-AF65-F5344CB8AC3E}">
        <p14:creationId xmlns:p14="http://schemas.microsoft.com/office/powerpoint/2010/main" val="920657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7" name="object 2">
            <a:extLst>
              <a:ext uri="{FF2B5EF4-FFF2-40B4-BE49-F238E27FC236}">
                <a16:creationId xmlns:a16="http://schemas.microsoft.com/office/drawing/2014/main" id="{848A309A-4C3E-4A71-A079-FF47B7F9A226}"/>
              </a:ext>
            </a:extLst>
          </p:cNvPr>
          <p:cNvSpPr/>
          <p:nvPr/>
        </p:nvSpPr>
        <p:spPr bwMode="auto">
          <a:xfrm>
            <a:off x="33644" y="0"/>
            <a:ext cx="12158355" cy="6229931"/>
          </a:xfrm>
          <a:prstGeom prst="rect">
            <a:avLst/>
          </a:prstGeom>
          <a:blipFill>
            <a:blip r:embed="rId2"/>
            <a:srcRect b="12621"/>
            <a:stretch/>
          </a:blipFill>
        </p:spPr>
        <p:txBody>
          <a:bodyPr wrap="square" lIns="0" tIns="0" rIns="0" bIns="0" rtlCol="0"/>
          <a:lstStyle/>
          <a:p>
            <a:pPr>
              <a:defRPr/>
            </a:pPr>
            <a:endParaRPr/>
          </a:p>
        </p:txBody>
      </p:sp>
      <p:sp>
        <p:nvSpPr>
          <p:cNvPr id="18" name="Title 7">
            <a:extLst>
              <a:ext uri="{FF2B5EF4-FFF2-40B4-BE49-F238E27FC236}">
                <a16:creationId xmlns:a16="http://schemas.microsoft.com/office/drawing/2014/main" id="{E195DE7B-42F0-4CAA-AAB0-D33DB61C53CA}"/>
              </a:ext>
            </a:extLst>
          </p:cNvPr>
          <p:cNvSpPr>
            <a:spLocks/>
          </p:cNvSpPr>
          <p:nvPr/>
        </p:nvSpPr>
        <p:spPr bwMode="auto">
          <a:xfrm>
            <a:off x="109294" y="57704"/>
            <a:ext cx="12169352" cy="581983"/>
          </a:xfrm>
          <a:prstGeom prst="rect">
            <a:avLst/>
          </a:prstGeom>
        </p:spPr>
        <p:txBody>
          <a:bodyPr lIns="0" tIns="0" rIns="0" bIns="0"/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0" i="0">
                <a:solidFill>
                  <a:schemeClr val="tx1"/>
                </a:solidFill>
                <a:latin typeface="SB Sans Display Regular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ru-RU" sz="4000" dirty="0" smtClean="0">
                <a:solidFill>
                  <a:srgbClr val="333F48"/>
                </a:solidFill>
              </a:rPr>
              <a:t>Суть проекта</a:t>
            </a:r>
            <a:endParaRPr lang="ru-RU" sz="1600" dirty="0"/>
          </a:p>
        </p:txBody>
      </p:sp>
      <p:pic>
        <p:nvPicPr>
          <p:cNvPr id="61" name="Рисунок 33">
            <a:extLst>
              <a:ext uri="{FF2B5EF4-FFF2-40B4-BE49-F238E27FC236}">
                <a16:creationId xmlns:a16="http://schemas.microsoft.com/office/drawing/2014/main" id="{03F0A934-8727-4150-AD5E-F9F80D3C564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4035" t="22170" r="28989" b="16682"/>
          <a:stretch/>
        </p:blipFill>
        <p:spPr bwMode="auto">
          <a:xfrm rot="16199999">
            <a:off x="6916108" y="6379805"/>
            <a:ext cx="344428" cy="448351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CCB2FA9B-B787-4EA3-9CBB-8AD4574C261C}"/>
              </a:ext>
            </a:extLst>
          </p:cNvPr>
          <p:cNvSpPr txBox="1"/>
          <p:nvPr/>
        </p:nvSpPr>
        <p:spPr>
          <a:xfrm>
            <a:off x="7312498" y="6454721"/>
            <a:ext cx="636780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b="1" dirty="0"/>
              <a:t>https:// ссылка </a:t>
            </a:r>
            <a:r>
              <a:rPr lang="ru-RU" sz="1400" b="1" dirty="0" smtClean="0"/>
              <a:t>на гит</a:t>
            </a:r>
            <a:endParaRPr lang="ru-RU" sz="1400" b="1" dirty="0"/>
          </a:p>
        </p:txBody>
      </p:sp>
      <p:sp>
        <p:nvSpPr>
          <p:cNvPr id="25" name="TextBox 24"/>
          <p:cNvSpPr txBox="1"/>
          <p:nvPr/>
        </p:nvSpPr>
        <p:spPr bwMode="auto">
          <a:xfrm>
            <a:off x="181650" y="1711078"/>
            <a:ext cx="4323862" cy="258532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ru-RU" dirty="0" smtClean="0"/>
              <a:t>	Т.к. сотрудники  - аудиторы, то в силу служебных обязанностей </a:t>
            </a:r>
            <a:r>
              <a:rPr lang="ru-RU" dirty="0"/>
              <a:t>им</a:t>
            </a:r>
            <a:r>
              <a:rPr lang="ru-RU" dirty="0" smtClean="0"/>
              <a:t> приходится излагать факты и собственные мысли с использованием русского языка. Приложение должно было включать теоретическую часть и тестирование. В процессе реализации необходимость в теоретической части отпала.</a:t>
            </a:r>
          </a:p>
        </p:txBody>
      </p:sp>
      <p:sp>
        <p:nvSpPr>
          <p:cNvPr id="26" name="TextBox 25"/>
          <p:cNvSpPr txBox="1"/>
          <p:nvPr/>
        </p:nvSpPr>
        <p:spPr bwMode="auto">
          <a:xfrm>
            <a:off x="8688288" y="725382"/>
            <a:ext cx="259398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ru-RU" dirty="0" smtClean="0"/>
              <a:t>	 </a:t>
            </a:r>
            <a:r>
              <a:rPr lang="ru-RU" dirty="0"/>
              <a:t>	</a:t>
            </a:r>
            <a:endParaRPr lang="ru-RU" dirty="0" smtClean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3518" y="86254"/>
            <a:ext cx="6570742" cy="3696042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5792" y="3004397"/>
            <a:ext cx="6584992" cy="3704058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 bwMode="auto">
          <a:xfrm>
            <a:off x="193254" y="639687"/>
            <a:ext cx="4323862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ru-RU" dirty="0" smtClean="0"/>
              <a:t>	Поступило </a:t>
            </a:r>
            <a:r>
              <a:rPr lang="ru-RU" dirty="0"/>
              <a:t>задание, разработать онлайн – сервис для совершенствования знаний сотрудников по русскому языку. </a:t>
            </a:r>
            <a:endParaRPr lang="ru-RU" dirty="0" smtClean="0"/>
          </a:p>
        </p:txBody>
      </p:sp>
      <p:sp>
        <p:nvSpPr>
          <p:cNvPr id="31" name="TextBox 30"/>
          <p:cNvSpPr txBox="1"/>
          <p:nvPr/>
        </p:nvSpPr>
        <p:spPr bwMode="auto">
          <a:xfrm>
            <a:off x="193254" y="5545863"/>
            <a:ext cx="4323862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ru-RU" dirty="0" smtClean="0"/>
              <a:t>Я </a:t>
            </a:r>
            <a:r>
              <a:rPr lang="ru-RU" dirty="0"/>
              <a:t>написала скрипты для создания аналогичной базы на </a:t>
            </a:r>
            <a:r>
              <a:rPr lang="en-US" dirty="0"/>
              <a:t>ORACLE</a:t>
            </a:r>
            <a:r>
              <a:rPr lang="ru-RU" dirty="0"/>
              <a:t> и скрипты основных </a:t>
            </a:r>
            <a:r>
              <a:rPr lang="en-US" dirty="0"/>
              <a:t>SQL</a:t>
            </a:r>
            <a:r>
              <a:rPr lang="ru-RU" dirty="0"/>
              <a:t>-запросов приложения</a:t>
            </a:r>
            <a:r>
              <a:rPr lang="ru-RU" dirty="0" smtClean="0"/>
              <a:t>.</a:t>
            </a:r>
            <a:r>
              <a:rPr lang="ru-RU" dirty="0"/>
              <a:t>	</a:t>
            </a:r>
            <a:endParaRPr lang="ru-RU" dirty="0" smtClean="0"/>
          </a:p>
        </p:txBody>
      </p:sp>
      <p:sp>
        <p:nvSpPr>
          <p:cNvPr id="32" name="TextBox 31"/>
          <p:cNvSpPr txBox="1"/>
          <p:nvPr/>
        </p:nvSpPr>
        <p:spPr bwMode="auto">
          <a:xfrm>
            <a:off x="193254" y="4459467"/>
            <a:ext cx="4323862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ru-RU" dirty="0" smtClean="0"/>
              <a:t>Онлайн-сервис </a:t>
            </a:r>
            <a:r>
              <a:rPr lang="ru-RU" dirty="0"/>
              <a:t>реализован в виде </a:t>
            </a:r>
            <a:r>
              <a:rPr lang="en-US" dirty="0"/>
              <a:t>web</a:t>
            </a:r>
            <a:r>
              <a:rPr lang="ru-RU" dirty="0"/>
              <a:t>-приложения(С</a:t>
            </a:r>
            <a:r>
              <a:rPr lang="en-US" dirty="0"/>
              <a:t>#</a:t>
            </a:r>
            <a:r>
              <a:rPr lang="ru-RU" dirty="0"/>
              <a:t>, </a:t>
            </a:r>
            <a:r>
              <a:rPr lang="en-US" dirty="0"/>
              <a:t>Asp.net</a:t>
            </a:r>
            <a:r>
              <a:rPr lang="ru-RU" dirty="0" smtClean="0"/>
              <a:t>, </a:t>
            </a:r>
            <a:r>
              <a:rPr lang="en-US" dirty="0" err="1" smtClean="0"/>
              <a:t>WebForms</a:t>
            </a:r>
            <a:r>
              <a:rPr lang="ru-RU" dirty="0"/>
              <a:t>, БД </a:t>
            </a:r>
            <a:r>
              <a:rPr lang="en-US" dirty="0"/>
              <a:t>MS SQL </a:t>
            </a:r>
            <a:r>
              <a:rPr lang="en-US" dirty="0" smtClean="0"/>
              <a:t>Server</a:t>
            </a:r>
            <a:r>
              <a:rPr lang="ru-RU" dirty="0" smtClean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2018519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7" name="object 2">
            <a:extLst>
              <a:ext uri="{FF2B5EF4-FFF2-40B4-BE49-F238E27FC236}">
                <a16:creationId xmlns:a16="http://schemas.microsoft.com/office/drawing/2014/main" id="{848A309A-4C3E-4A71-A079-FF47B7F9A226}"/>
              </a:ext>
            </a:extLst>
          </p:cNvPr>
          <p:cNvSpPr/>
          <p:nvPr/>
        </p:nvSpPr>
        <p:spPr bwMode="auto">
          <a:xfrm>
            <a:off x="33644" y="0"/>
            <a:ext cx="12158355" cy="6229931"/>
          </a:xfrm>
          <a:prstGeom prst="rect">
            <a:avLst/>
          </a:prstGeom>
          <a:blipFill>
            <a:blip r:embed="rId2"/>
            <a:srcRect b="12621"/>
            <a:stretch/>
          </a:blipFill>
        </p:spPr>
        <p:txBody>
          <a:bodyPr wrap="square" lIns="0" tIns="0" rIns="0" bIns="0" rtlCol="0"/>
          <a:lstStyle/>
          <a:p>
            <a:pPr>
              <a:defRPr/>
            </a:pPr>
            <a:endParaRPr/>
          </a:p>
        </p:txBody>
      </p:sp>
      <p:sp>
        <p:nvSpPr>
          <p:cNvPr id="18" name="Title 7">
            <a:extLst>
              <a:ext uri="{FF2B5EF4-FFF2-40B4-BE49-F238E27FC236}">
                <a16:creationId xmlns:a16="http://schemas.microsoft.com/office/drawing/2014/main" id="{E195DE7B-42F0-4CAA-AAB0-D33DB61C53CA}"/>
              </a:ext>
            </a:extLst>
          </p:cNvPr>
          <p:cNvSpPr>
            <a:spLocks/>
          </p:cNvSpPr>
          <p:nvPr/>
        </p:nvSpPr>
        <p:spPr bwMode="auto">
          <a:xfrm>
            <a:off x="109294" y="57704"/>
            <a:ext cx="12169352" cy="581983"/>
          </a:xfrm>
          <a:prstGeom prst="rect">
            <a:avLst/>
          </a:prstGeom>
        </p:spPr>
        <p:txBody>
          <a:bodyPr lIns="0" tIns="0" rIns="0" bIns="0"/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0" i="0">
                <a:solidFill>
                  <a:schemeClr val="tx1"/>
                </a:solidFill>
                <a:latin typeface="SB Sans Display Regular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ru-RU" sz="4000" dirty="0" smtClean="0">
                <a:solidFill>
                  <a:srgbClr val="333F48"/>
                </a:solidFill>
              </a:rPr>
              <a:t>Функционирование сервиса «Грамотей»</a:t>
            </a:r>
            <a:endParaRPr lang="ru-RU" sz="1600" dirty="0"/>
          </a:p>
        </p:txBody>
      </p:sp>
      <p:pic>
        <p:nvPicPr>
          <p:cNvPr id="61" name="Рисунок 33">
            <a:extLst>
              <a:ext uri="{FF2B5EF4-FFF2-40B4-BE49-F238E27FC236}">
                <a16:creationId xmlns:a16="http://schemas.microsoft.com/office/drawing/2014/main" id="{03F0A934-8727-4150-AD5E-F9F80D3C564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4035" t="22170" r="28989" b="16682"/>
          <a:stretch/>
        </p:blipFill>
        <p:spPr bwMode="auto">
          <a:xfrm rot="16199999">
            <a:off x="6916108" y="6379805"/>
            <a:ext cx="344428" cy="448351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CCB2FA9B-B787-4EA3-9CBB-8AD4574C261C}"/>
              </a:ext>
            </a:extLst>
          </p:cNvPr>
          <p:cNvSpPr txBox="1"/>
          <p:nvPr/>
        </p:nvSpPr>
        <p:spPr>
          <a:xfrm>
            <a:off x="7312498" y="6454721"/>
            <a:ext cx="636780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b="1" dirty="0"/>
              <a:t>https:// ссылка </a:t>
            </a:r>
            <a:r>
              <a:rPr lang="ru-RU" sz="1400" b="1" dirty="0" smtClean="0"/>
              <a:t>на гит</a:t>
            </a:r>
            <a:endParaRPr lang="ru-RU" sz="1400" b="1" dirty="0"/>
          </a:p>
        </p:txBody>
      </p:sp>
      <p:sp>
        <p:nvSpPr>
          <p:cNvPr id="26" name="TextBox 25"/>
          <p:cNvSpPr txBox="1"/>
          <p:nvPr/>
        </p:nvSpPr>
        <p:spPr bwMode="auto">
          <a:xfrm>
            <a:off x="8688288" y="725382"/>
            <a:ext cx="259398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ru-RU" dirty="0" smtClean="0"/>
              <a:t>	 </a:t>
            </a:r>
            <a:r>
              <a:rPr lang="ru-RU" dirty="0"/>
              <a:t>	</a:t>
            </a:r>
            <a:endParaRPr lang="ru-RU" dirty="0" smtClean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6728" y="598427"/>
            <a:ext cx="8085935" cy="6239434"/>
          </a:xfrm>
          <a:prstGeom prst="rect">
            <a:avLst/>
          </a:prstGeom>
        </p:spPr>
      </p:pic>
      <p:sp>
        <p:nvSpPr>
          <p:cNvPr id="17" name="Объект 2"/>
          <p:cNvSpPr txBox="1">
            <a:spLocks/>
          </p:cNvSpPr>
          <p:nvPr/>
        </p:nvSpPr>
        <p:spPr>
          <a:xfrm>
            <a:off x="109295" y="692524"/>
            <a:ext cx="3610442" cy="590482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900" dirty="0" smtClean="0"/>
              <a:t>Пользователь по ссылке заходит в приложение. В таблице </a:t>
            </a:r>
            <a:r>
              <a:rPr lang="en-US" sz="1900" dirty="0" smtClean="0"/>
              <a:t>story</a:t>
            </a:r>
            <a:r>
              <a:rPr lang="ru-RU" sz="1900" dirty="0" smtClean="0"/>
              <a:t> сохраняется логин и дата/время. </a:t>
            </a:r>
          </a:p>
          <a:p>
            <a:r>
              <a:rPr lang="ru-RU" sz="1900" dirty="0" smtClean="0"/>
              <a:t>Случайным образом определяется последовательность заданий</a:t>
            </a:r>
            <a:r>
              <a:rPr lang="en-US" sz="1900" dirty="0" smtClean="0"/>
              <a:t> (</a:t>
            </a:r>
            <a:r>
              <a:rPr lang="ru-RU" sz="1900" dirty="0" smtClean="0"/>
              <a:t>всего 6 заданий</a:t>
            </a:r>
            <a:r>
              <a:rPr lang="en-US" sz="1900" dirty="0" smtClean="0"/>
              <a:t>)</a:t>
            </a:r>
            <a:r>
              <a:rPr lang="ru-RU" sz="1900" dirty="0" smtClean="0"/>
              <a:t>, для каждого задания случайным образом выбирается один вопрос.</a:t>
            </a:r>
          </a:p>
          <a:p>
            <a:r>
              <a:rPr lang="ru-RU" sz="1900" dirty="0" smtClean="0"/>
              <a:t>Пользователю предлагается шаблон ответа, можно ввести</a:t>
            </a:r>
            <a:r>
              <a:rPr lang="en-US" sz="1900" dirty="0" smtClean="0"/>
              <a:t>/</a:t>
            </a:r>
            <a:r>
              <a:rPr lang="ru-RU" sz="1900" dirty="0" smtClean="0"/>
              <a:t>не вводить буквы, знаки препинания или осуществить выбор из списка.</a:t>
            </a:r>
          </a:p>
          <a:p>
            <a:pPr marL="0" indent="0">
              <a:buNone/>
            </a:pPr>
            <a:endParaRPr lang="ru-RU" dirty="0" smtClean="0"/>
          </a:p>
          <a:p>
            <a:endParaRPr lang="ru-RU" dirty="0"/>
          </a:p>
        </p:txBody>
      </p:sp>
      <p:pic>
        <p:nvPicPr>
          <p:cNvPr id="9" name="Рисунок 33">
            <a:extLst>
              <a:ext uri="{FF2B5EF4-FFF2-40B4-BE49-F238E27FC236}">
                <a16:creationId xmlns:a16="http://schemas.microsoft.com/office/drawing/2014/main" id="{03F0A934-8727-4150-AD5E-F9F80D3C564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4035" t="22170" r="28989" b="16682"/>
          <a:stretch/>
        </p:blipFill>
        <p:spPr bwMode="auto">
          <a:xfrm rot="16199999">
            <a:off x="6916108" y="6379805"/>
            <a:ext cx="344428" cy="44835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CB2FA9B-B787-4EA3-9CBB-8AD4574C261C}"/>
              </a:ext>
            </a:extLst>
          </p:cNvPr>
          <p:cNvSpPr txBox="1"/>
          <p:nvPr/>
        </p:nvSpPr>
        <p:spPr bwMode="auto">
          <a:xfrm>
            <a:off x="7312498" y="6454721"/>
            <a:ext cx="339201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/>
              <a:t>https://github.com/NatalyaSB/PL_SQL.git</a:t>
            </a:r>
            <a:endParaRPr lang="ru-RU" sz="1400" b="1" dirty="0"/>
          </a:p>
        </p:txBody>
      </p:sp>
    </p:spTree>
    <p:extLst>
      <p:ext uri="{BB962C8B-B14F-4D97-AF65-F5344CB8AC3E}">
        <p14:creationId xmlns:p14="http://schemas.microsoft.com/office/powerpoint/2010/main" val="2076745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7" name="object 2">
            <a:extLst>
              <a:ext uri="{FF2B5EF4-FFF2-40B4-BE49-F238E27FC236}">
                <a16:creationId xmlns:a16="http://schemas.microsoft.com/office/drawing/2014/main" id="{848A309A-4C3E-4A71-A079-FF47B7F9A226}"/>
              </a:ext>
            </a:extLst>
          </p:cNvPr>
          <p:cNvSpPr/>
          <p:nvPr/>
        </p:nvSpPr>
        <p:spPr bwMode="auto">
          <a:xfrm>
            <a:off x="33644" y="0"/>
            <a:ext cx="12158355" cy="6229931"/>
          </a:xfrm>
          <a:prstGeom prst="rect">
            <a:avLst/>
          </a:prstGeom>
          <a:blipFill>
            <a:blip r:embed="rId2"/>
            <a:srcRect b="12621"/>
            <a:stretch/>
          </a:blipFill>
        </p:spPr>
        <p:txBody>
          <a:bodyPr wrap="square" lIns="0" tIns="0" rIns="0" bIns="0" rtlCol="0"/>
          <a:lstStyle/>
          <a:p>
            <a:pPr>
              <a:defRPr/>
            </a:pPr>
            <a:endParaRPr/>
          </a:p>
        </p:txBody>
      </p:sp>
      <p:sp>
        <p:nvSpPr>
          <p:cNvPr id="18" name="Title 7">
            <a:extLst>
              <a:ext uri="{FF2B5EF4-FFF2-40B4-BE49-F238E27FC236}">
                <a16:creationId xmlns:a16="http://schemas.microsoft.com/office/drawing/2014/main" id="{E195DE7B-42F0-4CAA-AAB0-D33DB61C53CA}"/>
              </a:ext>
            </a:extLst>
          </p:cNvPr>
          <p:cNvSpPr>
            <a:spLocks/>
          </p:cNvSpPr>
          <p:nvPr/>
        </p:nvSpPr>
        <p:spPr bwMode="auto">
          <a:xfrm>
            <a:off x="109294" y="57704"/>
            <a:ext cx="12169352" cy="581983"/>
          </a:xfrm>
          <a:prstGeom prst="rect">
            <a:avLst/>
          </a:prstGeom>
        </p:spPr>
        <p:txBody>
          <a:bodyPr lIns="0" tIns="0" rIns="0" bIns="0"/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0" i="0">
                <a:solidFill>
                  <a:schemeClr val="tx1"/>
                </a:solidFill>
                <a:latin typeface="SB Sans Display Regular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ru-RU" sz="4000" dirty="0">
                <a:solidFill>
                  <a:srgbClr val="333F48"/>
                </a:solidFill>
              </a:rPr>
              <a:t>Функционирование сервис «Грамотей»</a:t>
            </a:r>
            <a:endParaRPr lang="ru-RU" sz="1600" dirty="0"/>
          </a:p>
        </p:txBody>
      </p:sp>
      <p:sp>
        <p:nvSpPr>
          <p:cNvPr id="26" name="TextBox 25"/>
          <p:cNvSpPr txBox="1"/>
          <p:nvPr/>
        </p:nvSpPr>
        <p:spPr bwMode="auto">
          <a:xfrm>
            <a:off x="8688288" y="725382"/>
            <a:ext cx="259398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ru-RU" dirty="0" smtClean="0"/>
              <a:t>	 </a:t>
            </a:r>
            <a:r>
              <a:rPr lang="ru-RU" dirty="0"/>
              <a:t>	</a:t>
            </a:r>
            <a:endParaRPr lang="ru-RU" dirty="0" smtClean="0"/>
          </a:p>
        </p:txBody>
      </p:sp>
      <p:sp>
        <p:nvSpPr>
          <p:cNvPr id="19" name="Объект 2"/>
          <p:cNvSpPr txBox="1">
            <a:spLocks/>
          </p:cNvSpPr>
          <p:nvPr/>
        </p:nvSpPr>
        <p:spPr bwMode="auto">
          <a:xfrm>
            <a:off x="8567935" y="571882"/>
            <a:ext cx="3456384" cy="5502668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900" dirty="0" smtClean="0"/>
              <a:t>После нажатия на кнопку «ответить», производится подсчет правильных ответов, выводится сообщение о количестве правильных ответов, в таблице </a:t>
            </a:r>
            <a:r>
              <a:rPr lang="en-US" sz="1900" dirty="0" smtClean="0"/>
              <a:t>story</a:t>
            </a:r>
            <a:r>
              <a:rPr lang="ru-RU" sz="1900" dirty="0" smtClean="0"/>
              <a:t> сохраняется логин и дата/время, количество правильных ответов. В таблице </a:t>
            </a:r>
            <a:r>
              <a:rPr lang="en-US" sz="1900" dirty="0" err="1" smtClean="0"/>
              <a:t>storyAnswer</a:t>
            </a:r>
            <a:r>
              <a:rPr lang="ru-RU" sz="1900" dirty="0" smtClean="0"/>
              <a:t> сохраняется информация об ошибочных ответах пользователя</a:t>
            </a:r>
            <a:endParaRPr lang="en-US" sz="1900" dirty="0" smtClean="0"/>
          </a:p>
          <a:p>
            <a:r>
              <a:rPr lang="ru-RU" sz="1900" dirty="0" smtClean="0"/>
              <a:t>Красным фоном подсвечиваются ошибочные ответы</a:t>
            </a:r>
          </a:p>
          <a:p>
            <a:r>
              <a:rPr lang="ru-RU" sz="1900" dirty="0" smtClean="0"/>
              <a:t>При наведении на ошибку, всплывает подсказка с правилами, которые относятся к этой орфограмме.</a:t>
            </a:r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590627"/>
            <a:ext cx="8492984" cy="5903410"/>
          </a:xfrm>
          <a:prstGeom prst="rect">
            <a:avLst/>
          </a:prstGeom>
        </p:spPr>
      </p:pic>
      <p:pic>
        <p:nvPicPr>
          <p:cNvPr id="61" name="Рисунок 33">
            <a:extLst>
              <a:ext uri="{FF2B5EF4-FFF2-40B4-BE49-F238E27FC236}">
                <a16:creationId xmlns:a16="http://schemas.microsoft.com/office/drawing/2014/main" id="{03F0A934-8727-4150-AD5E-F9F80D3C564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4035" t="22170" r="28989" b="16682"/>
          <a:stretch/>
        </p:blipFill>
        <p:spPr bwMode="auto">
          <a:xfrm rot="16199999">
            <a:off x="6916108" y="6379805"/>
            <a:ext cx="344428" cy="448351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CCB2FA9B-B787-4EA3-9CBB-8AD4574C261C}"/>
              </a:ext>
            </a:extLst>
          </p:cNvPr>
          <p:cNvSpPr txBox="1"/>
          <p:nvPr/>
        </p:nvSpPr>
        <p:spPr>
          <a:xfrm>
            <a:off x="7312498" y="6454721"/>
            <a:ext cx="339201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/>
              <a:t>https://github.com/NatalyaSB/PL_SQL.git</a:t>
            </a:r>
            <a:endParaRPr lang="ru-RU" sz="1400" b="1" dirty="0"/>
          </a:p>
        </p:txBody>
      </p:sp>
    </p:spTree>
    <p:extLst>
      <p:ext uri="{BB962C8B-B14F-4D97-AF65-F5344CB8AC3E}">
        <p14:creationId xmlns:p14="http://schemas.microsoft.com/office/powerpoint/2010/main" val="2265431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7" name="object 2">
            <a:extLst>
              <a:ext uri="{FF2B5EF4-FFF2-40B4-BE49-F238E27FC236}">
                <a16:creationId xmlns:a16="http://schemas.microsoft.com/office/drawing/2014/main" id="{848A309A-4C3E-4A71-A079-FF47B7F9A226}"/>
              </a:ext>
            </a:extLst>
          </p:cNvPr>
          <p:cNvSpPr/>
          <p:nvPr/>
        </p:nvSpPr>
        <p:spPr bwMode="auto">
          <a:xfrm>
            <a:off x="33644" y="0"/>
            <a:ext cx="12158355" cy="6229931"/>
          </a:xfrm>
          <a:prstGeom prst="rect">
            <a:avLst/>
          </a:prstGeom>
          <a:blipFill>
            <a:blip r:embed="rId2"/>
            <a:srcRect b="12621"/>
            <a:stretch/>
          </a:blipFill>
        </p:spPr>
        <p:txBody>
          <a:bodyPr wrap="square" lIns="0" tIns="0" rIns="0" bIns="0" rtlCol="0"/>
          <a:lstStyle/>
          <a:p>
            <a:pPr>
              <a:defRPr/>
            </a:pPr>
            <a:endParaRPr/>
          </a:p>
        </p:txBody>
      </p:sp>
      <p:sp>
        <p:nvSpPr>
          <p:cNvPr id="18" name="Title 7">
            <a:extLst>
              <a:ext uri="{FF2B5EF4-FFF2-40B4-BE49-F238E27FC236}">
                <a16:creationId xmlns:a16="http://schemas.microsoft.com/office/drawing/2014/main" id="{E195DE7B-42F0-4CAA-AAB0-D33DB61C53CA}"/>
              </a:ext>
            </a:extLst>
          </p:cNvPr>
          <p:cNvSpPr>
            <a:spLocks/>
          </p:cNvSpPr>
          <p:nvPr/>
        </p:nvSpPr>
        <p:spPr bwMode="auto">
          <a:xfrm>
            <a:off x="109294" y="57704"/>
            <a:ext cx="12169352" cy="581983"/>
          </a:xfrm>
          <a:prstGeom prst="rect">
            <a:avLst/>
          </a:prstGeom>
        </p:spPr>
        <p:txBody>
          <a:bodyPr lIns="0" tIns="0" rIns="0" bIns="0"/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0" i="0">
                <a:solidFill>
                  <a:schemeClr val="tx1"/>
                </a:solidFill>
                <a:latin typeface="SB Sans Display Regular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ru-RU" sz="4000" dirty="0">
                <a:solidFill>
                  <a:srgbClr val="333F48"/>
                </a:solidFill>
              </a:rPr>
              <a:t>План проекта</a:t>
            </a:r>
            <a:endParaRPr lang="ru-RU" sz="1600" dirty="0"/>
          </a:p>
        </p:txBody>
      </p:sp>
      <p:sp>
        <p:nvSpPr>
          <p:cNvPr id="41" name="object 4">
            <a:extLst>
              <a:ext uri="{FF2B5EF4-FFF2-40B4-BE49-F238E27FC236}">
                <a16:creationId xmlns:a16="http://schemas.microsoft.com/office/drawing/2014/main" id="{0185576A-0A39-4C7A-B15A-6776F7BBF1ED}"/>
              </a:ext>
            </a:extLst>
          </p:cNvPr>
          <p:cNvSpPr/>
          <p:nvPr/>
        </p:nvSpPr>
        <p:spPr bwMode="auto">
          <a:xfrm>
            <a:off x="40111" y="958274"/>
            <a:ext cx="11960545" cy="5496447"/>
          </a:xfrm>
          <a:custGeom>
            <a:avLst/>
            <a:gdLst/>
            <a:ahLst/>
            <a:cxnLst/>
            <a:rect l="l" t="t" r="r" b="b"/>
            <a:pathLst>
              <a:path w="3846195" h="3797300" extrusionOk="0">
                <a:moveTo>
                  <a:pt x="3537864" y="0"/>
                </a:moveTo>
                <a:lnTo>
                  <a:pt x="308000" y="0"/>
                </a:lnTo>
                <a:lnTo>
                  <a:pt x="262486" y="3339"/>
                </a:lnTo>
                <a:lnTo>
                  <a:pt x="219045" y="13040"/>
                </a:lnTo>
                <a:lnTo>
                  <a:pt x="178155" y="28626"/>
                </a:lnTo>
                <a:lnTo>
                  <a:pt x="140291" y="49620"/>
                </a:lnTo>
                <a:lnTo>
                  <a:pt x="105929" y="75547"/>
                </a:lnTo>
                <a:lnTo>
                  <a:pt x="75547" y="105929"/>
                </a:lnTo>
                <a:lnTo>
                  <a:pt x="49620" y="140291"/>
                </a:lnTo>
                <a:lnTo>
                  <a:pt x="28626" y="178155"/>
                </a:lnTo>
                <a:lnTo>
                  <a:pt x="13040" y="219045"/>
                </a:lnTo>
                <a:lnTo>
                  <a:pt x="3339" y="262486"/>
                </a:lnTo>
                <a:lnTo>
                  <a:pt x="0" y="308000"/>
                </a:lnTo>
                <a:lnTo>
                  <a:pt x="0" y="3488804"/>
                </a:lnTo>
                <a:lnTo>
                  <a:pt x="3339" y="3534318"/>
                </a:lnTo>
                <a:lnTo>
                  <a:pt x="13040" y="3577758"/>
                </a:lnTo>
                <a:lnTo>
                  <a:pt x="28626" y="3618649"/>
                </a:lnTo>
                <a:lnTo>
                  <a:pt x="49620" y="3656513"/>
                </a:lnTo>
                <a:lnTo>
                  <a:pt x="75547" y="3690875"/>
                </a:lnTo>
                <a:lnTo>
                  <a:pt x="105929" y="3721257"/>
                </a:lnTo>
                <a:lnTo>
                  <a:pt x="140291" y="3747183"/>
                </a:lnTo>
                <a:lnTo>
                  <a:pt x="178155" y="3768178"/>
                </a:lnTo>
                <a:lnTo>
                  <a:pt x="219045" y="3783764"/>
                </a:lnTo>
                <a:lnTo>
                  <a:pt x="262486" y="3793465"/>
                </a:lnTo>
                <a:lnTo>
                  <a:pt x="308000" y="3796804"/>
                </a:lnTo>
                <a:lnTo>
                  <a:pt x="3537864" y="3796804"/>
                </a:lnTo>
                <a:lnTo>
                  <a:pt x="3583378" y="3793465"/>
                </a:lnTo>
                <a:lnTo>
                  <a:pt x="3626818" y="3783764"/>
                </a:lnTo>
                <a:lnTo>
                  <a:pt x="3667709" y="3768178"/>
                </a:lnTo>
                <a:lnTo>
                  <a:pt x="3705573" y="3747183"/>
                </a:lnTo>
                <a:lnTo>
                  <a:pt x="3739935" y="3721257"/>
                </a:lnTo>
                <a:lnTo>
                  <a:pt x="3770317" y="3690875"/>
                </a:lnTo>
                <a:lnTo>
                  <a:pt x="3796244" y="3656513"/>
                </a:lnTo>
                <a:lnTo>
                  <a:pt x="3817238" y="3618649"/>
                </a:lnTo>
                <a:lnTo>
                  <a:pt x="3832824" y="3577758"/>
                </a:lnTo>
                <a:lnTo>
                  <a:pt x="3842525" y="3534318"/>
                </a:lnTo>
                <a:lnTo>
                  <a:pt x="3845864" y="3488804"/>
                </a:lnTo>
                <a:lnTo>
                  <a:pt x="3845864" y="308000"/>
                </a:lnTo>
                <a:lnTo>
                  <a:pt x="3842525" y="262486"/>
                </a:lnTo>
                <a:lnTo>
                  <a:pt x="3832824" y="219045"/>
                </a:lnTo>
                <a:lnTo>
                  <a:pt x="3817238" y="178155"/>
                </a:lnTo>
                <a:lnTo>
                  <a:pt x="3796244" y="140291"/>
                </a:lnTo>
                <a:lnTo>
                  <a:pt x="3770317" y="105929"/>
                </a:lnTo>
                <a:lnTo>
                  <a:pt x="3739935" y="75547"/>
                </a:lnTo>
                <a:lnTo>
                  <a:pt x="3705573" y="49620"/>
                </a:lnTo>
                <a:lnTo>
                  <a:pt x="3667709" y="28626"/>
                </a:lnTo>
                <a:lnTo>
                  <a:pt x="3626818" y="13040"/>
                </a:lnTo>
                <a:lnTo>
                  <a:pt x="3583378" y="3339"/>
                </a:lnTo>
                <a:lnTo>
                  <a:pt x="3537864" y="0"/>
                </a:lnTo>
                <a:close/>
              </a:path>
            </a:pathLst>
          </a:custGeom>
          <a:solidFill>
            <a:srgbClr val="FFFFFF">
              <a:alpha val="79998"/>
            </a:srgbClr>
          </a:solidFill>
        </p:spPr>
        <p:txBody>
          <a:bodyPr wrap="square" lIns="0" tIns="0" rIns="0" bIns="0" rtlCol="0"/>
          <a:lstStyle/>
          <a:p>
            <a:pPr>
              <a:defRPr/>
            </a:pPr>
            <a:endParaRPr/>
          </a:p>
        </p:txBody>
      </p:sp>
      <p:sp>
        <p:nvSpPr>
          <p:cNvPr id="48" name="object 4">
            <a:extLst>
              <a:ext uri="{FF2B5EF4-FFF2-40B4-BE49-F238E27FC236}">
                <a16:creationId xmlns:a16="http://schemas.microsoft.com/office/drawing/2014/main" id="{6D9B929B-4B69-43A2-88BA-CA66983BAB05}"/>
              </a:ext>
            </a:extLst>
          </p:cNvPr>
          <p:cNvSpPr/>
          <p:nvPr/>
        </p:nvSpPr>
        <p:spPr bwMode="auto">
          <a:xfrm>
            <a:off x="142287" y="662642"/>
            <a:ext cx="11960545" cy="6097906"/>
          </a:xfrm>
          <a:custGeom>
            <a:avLst/>
            <a:gdLst/>
            <a:ahLst/>
            <a:cxnLst/>
            <a:rect l="l" t="t" r="r" b="b"/>
            <a:pathLst>
              <a:path w="3846195" h="3797300" extrusionOk="0">
                <a:moveTo>
                  <a:pt x="3537864" y="0"/>
                </a:moveTo>
                <a:lnTo>
                  <a:pt x="308000" y="0"/>
                </a:lnTo>
                <a:lnTo>
                  <a:pt x="262486" y="3339"/>
                </a:lnTo>
                <a:lnTo>
                  <a:pt x="219045" y="13040"/>
                </a:lnTo>
                <a:lnTo>
                  <a:pt x="178155" y="28626"/>
                </a:lnTo>
                <a:lnTo>
                  <a:pt x="140291" y="49620"/>
                </a:lnTo>
                <a:lnTo>
                  <a:pt x="105929" y="75547"/>
                </a:lnTo>
                <a:lnTo>
                  <a:pt x="75547" y="105929"/>
                </a:lnTo>
                <a:lnTo>
                  <a:pt x="49620" y="140291"/>
                </a:lnTo>
                <a:lnTo>
                  <a:pt x="28626" y="178155"/>
                </a:lnTo>
                <a:lnTo>
                  <a:pt x="13040" y="219045"/>
                </a:lnTo>
                <a:lnTo>
                  <a:pt x="3339" y="262486"/>
                </a:lnTo>
                <a:lnTo>
                  <a:pt x="0" y="308000"/>
                </a:lnTo>
                <a:lnTo>
                  <a:pt x="0" y="3488804"/>
                </a:lnTo>
                <a:lnTo>
                  <a:pt x="3339" y="3534318"/>
                </a:lnTo>
                <a:lnTo>
                  <a:pt x="13040" y="3577758"/>
                </a:lnTo>
                <a:lnTo>
                  <a:pt x="28626" y="3618649"/>
                </a:lnTo>
                <a:lnTo>
                  <a:pt x="49620" y="3656513"/>
                </a:lnTo>
                <a:lnTo>
                  <a:pt x="75547" y="3690875"/>
                </a:lnTo>
                <a:lnTo>
                  <a:pt x="105929" y="3721257"/>
                </a:lnTo>
                <a:lnTo>
                  <a:pt x="140291" y="3747183"/>
                </a:lnTo>
                <a:lnTo>
                  <a:pt x="178155" y="3768178"/>
                </a:lnTo>
                <a:lnTo>
                  <a:pt x="219045" y="3783764"/>
                </a:lnTo>
                <a:lnTo>
                  <a:pt x="262486" y="3793465"/>
                </a:lnTo>
                <a:lnTo>
                  <a:pt x="308000" y="3796804"/>
                </a:lnTo>
                <a:lnTo>
                  <a:pt x="3537864" y="3796804"/>
                </a:lnTo>
                <a:lnTo>
                  <a:pt x="3583378" y="3793465"/>
                </a:lnTo>
                <a:lnTo>
                  <a:pt x="3626818" y="3783764"/>
                </a:lnTo>
                <a:lnTo>
                  <a:pt x="3667709" y="3768178"/>
                </a:lnTo>
                <a:lnTo>
                  <a:pt x="3705573" y="3747183"/>
                </a:lnTo>
                <a:lnTo>
                  <a:pt x="3739935" y="3721257"/>
                </a:lnTo>
                <a:lnTo>
                  <a:pt x="3770317" y="3690875"/>
                </a:lnTo>
                <a:lnTo>
                  <a:pt x="3796244" y="3656513"/>
                </a:lnTo>
                <a:lnTo>
                  <a:pt x="3817238" y="3618649"/>
                </a:lnTo>
                <a:lnTo>
                  <a:pt x="3832824" y="3577758"/>
                </a:lnTo>
                <a:lnTo>
                  <a:pt x="3842525" y="3534318"/>
                </a:lnTo>
                <a:lnTo>
                  <a:pt x="3845864" y="3488804"/>
                </a:lnTo>
                <a:lnTo>
                  <a:pt x="3845864" y="308000"/>
                </a:lnTo>
                <a:lnTo>
                  <a:pt x="3842525" y="262486"/>
                </a:lnTo>
                <a:lnTo>
                  <a:pt x="3832824" y="219045"/>
                </a:lnTo>
                <a:lnTo>
                  <a:pt x="3817238" y="178155"/>
                </a:lnTo>
                <a:lnTo>
                  <a:pt x="3796244" y="140291"/>
                </a:lnTo>
                <a:lnTo>
                  <a:pt x="3770317" y="105929"/>
                </a:lnTo>
                <a:lnTo>
                  <a:pt x="3739935" y="75547"/>
                </a:lnTo>
                <a:lnTo>
                  <a:pt x="3705573" y="49620"/>
                </a:lnTo>
                <a:lnTo>
                  <a:pt x="3667709" y="28626"/>
                </a:lnTo>
                <a:lnTo>
                  <a:pt x="3626818" y="13040"/>
                </a:lnTo>
                <a:lnTo>
                  <a:pt x="3583378" y="3339"/>
                </a:lnTo>
                <a:lnTo>
                  <a:pt x="3537864" y="0"/>
                </a:lnTo>
                <a:close/>
              </a:path>
            </a:pathLst>
          </a:custGeom>
          <a:solidFill>
            <a:srgbClr val="FFFFFF">
              <a:alpha val="79998"/>
            </a:srgbClr>
          </a:solidFill>
        </p:spPr>
        <p:txBody>
          <a:bodyPr wrap="square" lIns="0" tIns="0" rIns="0" bIns="0" rtlCol="0"/>
          <a:lstStyle/>
          <a:p>
            <a:pPr>
              <a:defRPr/>
            </a:pPr>
            <a:endParaRPr lang="ru-RU" dirty="0"/>
          </a:p>
        </p:txBody>
      </p:sp>
      <p:sp>
        <p:nvSpPr>
          <p:cNvPr id="49" name="object 26">
            <a:extLst>
              <a:ext uri="{FF2B5EF4-FFF2-40B4-BE49-F238E27FC236}">
                <a16:creationId xmlns:a16="http://schemas.microsoft.com/office/drawing/2014/main" id="{41E6CF51-7C08-4948-BE8D-3AC2595CA00D}"/>
              </a:ext>
            </a:extLst>
          </p:cNvPr>
          <p:cNvSpPr>
            <a:spLocks/>
          </p:cNvSpPr>
          <p:nvPr/>
        </p:nvSpPr>
        <p:spPr bwMode="auto">
          <a:xfrm>
            <a:off x="1415480" y="2074481"/>
            <a:ext cx="8689909" cy="310919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700" marR="5080">
              <a:lnSpc>
                <a:spcPct val="103299"/>
              </a:lnSpc>
              <a:spcBef>
                <a:spcPts val="50"/>
              </a:spcBef>
              <a:defRPr/>
            </a:pPr>
            <a:r>
              <a:rPr lang="ru-RU" sz="2000" spc="-10" dirty="0">
                <a:latin typeface="SBSansText-Light"/>
                <a:cs typeface="SBSansText-Light"/>
              </a:rPr>
              <a:t>Проектирование </a:t>
            </a:r>
            <a:r>
              <a:rPr lang="ru-RU" sz="2000" spc="-10" dirty="0" smtClean="0">
                <a:latin typeface="SBSansText-Light"/>
                <a:cs typeface="SBSansText-Light"/>
              </a:rPr>
              <a:t>таблиц.</a:t>
            </a:r>
            <a:endParaRPr sz="2000" dirty="0">
              <a:latin typeface="SBSansText-Light"/>
              <a:cs typeface="SBSansText-Light"/>
            </a:endParaRPr>
          </a:p>
        </p:txBody>
      </p:sp>
      <p:sp>
        <p:nvSpPr>
          <p:cNvPr id="50" name="object 26">
            <a:extLst>
              <a:ext uri="{FF2B5EF4-FFF2-40B4-BE49-F238E27FC236}">
                <a16:creationId xmlns:a16="http://schemas.microsoft.com/office/drawing/2014/main" id="{39F18E2F-64B0-46B3-BFCE-A498DAD536BA}"/>
              </a:ext>
            </a:extLst>
          </p:cNvPr>
          <p:cNvSpPr>
            <a:spLocks/>
          </p:cNvSpPr>
          <p:nvPr/>
        </p:nvSpPr>
        <p:spPr bwMode="auto">
          <a:xfrm>
            <a:off x="1413135" y="3159536"/>
            <a:ext cx="9988893" cy="310919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700" marR="5080">
              <a:lnSpc>
                <a:spcPct val="103299"/>
              </a:lnSpc>
              <a:spcBef>
                <a:spcPts val="50"/>
              </a:spcBef>
              <a:defRPr/>
            </a:pPr>
            <a:r>
              <a:rPr lang="ru-RU" sz="2000" spc="-10" dirty="0">
                <a:latin typeface="SBSansText-Light"/>
                <a:cs typeface="SBSansText-Light"/>
              </a:rPr>
              <a:t>Загрузка </a:t>
            </a:r>
            <a:r>
              <a:rPr lang="ru-RU" sz="2000" spc="-10" dirty="0" smtClean="0">
                <a:latin typeface="SBSansText-Light"/>
                <a:cs typeface="SBSansText-Light"/>
              </a:rPr>
              <a:t>данных в таблицы </a:t>
            </a:r>
            <a:r>
              <a:rPr lang="ru-RU" sz="2000" spc="-10" dirty="0">
                <a:latin typeface="SBSansText-Light"/>
                <a:cs typeface="SBSansText-Light"/>
              </a:rPr>
              <a:t>через процедуру/ручной интерфейс. </a:t>
            </a:r>
            <a:endParaRPr lang="ru-RU" sz="2000" dirty="0">
              <a:latin typeface="SBSansText-Light"/>
              <a:cs typeface="SBSansText-Light"/>
            </a:endParaRPr>
          </a:p>
        </p:txBody>
      </p:sp>
      <p:sp>
        <p:nvSpPr>
          <p:cNvPr id="51" name="object 26">
            <a:extLst>
              <a:ext uri="{FF2B5EF4-FFF2-40B4-BE49-F238E27FC236}">
                <a16:creationId xmlns:a16="http://schemas.microsoft.com/office/drawing/2014/main" id="{BA040D41-001F-4A17-9C83-14A15BEB559D}"/>
              </a:ext>
            </a:extLst>
          </p:cNvPr>
          <p:cNvSpPr>
            <a:spLocks/>
          </p:cNvSpPr>
          <p:nvPr/>
        </p:nvSpPr>
        <p:spPr bwMode="auto">
          <a:xfrm>
            <a:off x="1413135" y="4133881"/>
            <a:ext cx="9767685" cy="302583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700" marR="5080">
              <a:lnSpc>
                <a:spcPct val="103299"/>
              </a:lnSpc>
              <a:spcBef>
                <a:spcPts val="50"/>
              </a:spcBef>
              <a:defRPr/>
            </a:pPr>
            <a:r>
              <a:rPr lang="ru-RU" sz="2000" spc="-10" dirty="0">
                <a:latin typeface="SBSansText-Light"/>
                <a:cs typeface="SBSansText-Light"/>
              </a:rPr>
              <a:t>Написание </a:t>
            </a:r>
            <a:r>
              <a:rPr lang="ru-RU" sz="2000" spc="-10" dirty="0" smtClean="0">
                <a:latin typeface="SBSansText-Light"/>
                <a:cs typeface="SBSansText-Light"/>
              </a:rPr>
              <a:t>запроса выбора в случайном порядке случайных вопросов.</a:t>
            </a:r>
            <a:endParaRPr sz="2000" dirty="0">
              <a:latin typeface="SBSansText-Light"/>
              <a:cs typeface="SBSansText-Light"/>
            </a:endParaRPr>
          </a:p>
        </p:txBody>
      </p:sp>
      <p:sp>
        <p:nvSpPr>
          <p:cNvPr id="52" name="object 26">
            <a:extLst>
              <a:ext uri="{FF2B5EF4-FFF2-40B4-BE49-F238E27FC236}">
                <a16:creationId xmlns:a16="http://schemas.microsoft.com/office/drawing/2014/main" id="{6F3D47F9-FCB5-402A-B391-B395C9BDBB9D}"/>
              </a:ext>
            </a:extLst>
          </p:cNvPr>
          <p:cNvSpPr>
            <a:spLocks/>
          </p:cNvSpPr>
          <p:nvPr/>
        </p:nvSpPr>
        <p:spPr bwMode="auto">
          <a:xfrm>
            <a:off x="1413135" y="5094510"/>
            <a:ext cx="8539630" cy="302583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700" marR="5080">
              <a:lnSpc>
                <a:spcPct val="103299"/>
              </a:lnSpc>
              <a:spcBef>
                <a:spcPts val="50"/>
              </a:spcBef>
              <a:defRPr/>
            </a:pPr>
            <a:r>
              <a:rPr lang="ru-RU" sz="2000" spc="-10" dirty="0">
                <a:latin typeface="SBSansText-Light"/>
                <a:cs typeface="SBSansText-Light"/>
              </a:rPr>
              <a:t>Написание </a:t>
            </a:r>
            <a:r>
              <a:rPr lang="ru-RU" sz="2000" spc="-10" dirty="0" smtClean="0">
                <a:latin typeface="SBSansText-Light"/>
                <a:cs typeface="SBSansText-Light"/>
              </a:rPr>
              <a:t>запроса определения победителей и подсчета статистики.</a:t>
            </a:r>
            <a:endParaRPr lang="ru-RU" sz="2000" dirty="0">
              <a:latin typeface="SBSansText-Light"/>
              <a:cs typeface="SBSansText-Light"/>
            </a:endParaRPr>
          </a:p>
        </p:txBody>
      </p:sp>
      <p:sp>
        <p:nvSpPr>
          <p:cNvPr id="53" name="TextBox 35">
            <a:extLst>
              <a:ext uri="{FF2B5EF4-FFF2-40B4-BE49-F238E27FC236}">
                <a16:creationId xmlns:a16="http://schemas.microsoft.com/office/drawing/2014/main" id="{86212FD8-B651-405D-8E12-CCCEB501EED8}"/>
              </a:ext>
            </a:extLst>
          </p:cNvPr>
          <p:cNvSpPr>
            <a:spLocks/>
          </p:cNvSpPr>
          <p:nvPr/>
        </p:nvSpPr>
        <p:spPr bwMode="auto">
          <a:xfrm>
            <a:off x="128127" y="1688138"/>
            <a:ext cx="3020447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defRPr/>
            </a:pPr>
            <a:r>
              <a:rPr lang="en-US" sz="8000" spc="-160" dirty="0">
                <a:gradFill>
                  <a:gsLst>
                    <a:gs pos="19000">
                      <a:srgbClr val="FAED00"/>
                    </a:gs>
                    <a:gs pos="54000">
                      <a:srgbClr val="00D900"/>
                    </a:gs>
                    <a:gs pos="89000">
                      <a:srgbClr val="0FA8E0"/>
                    </a:gs>
                  </a:gsLst>
                  <a:lin ang="19800000" scaled="0"/>
                </a:gradFill>
                <a:latin typeface="SB Sans Display Semibold"/>
                <a:cs typeface="SB Sans Display Semibold"/>
              </a:rPr>
              <a:t>01</a:t>
            </a:r>
            <a:endParaRPr lang="ru-RU" sz="2500" dirty="0">
              <a:gradFill>
                <a:gsLst>
                  <a:gs pos="19000">
                    <a:srgbClr val="FAED00"/>
                  </a:gs>
                  <a:gs pos="54000">
                    <a:srgbClr val="00D900"/>
                  </a:gs>
                  <a:gs pos="89000">
                    <a:srgbClr val="0FA8E0"/>
                  </a:gs>
                </a:gsLst>
                <a:lin ang="19800000" scaled="0"/>
              </a:gradFill>
              <a:latin typeface="SB Sans Display Light"/>
              <a:cs typeface="SB Sans Display Light"/>
            </a:endParaRPr>
          </a:p>
        </p:txBody>
      </p:sp>
      <p:sp>
        <p:nvSpPr>
          <p:cNvPr id="54" name="TextBox 36">
            <a:extLst>
              <a:ext uri="{FF2B5EF4-FFF2-40B4-BE49-F238E27FC236}">
                <a16:creationId xmlns:a16="http://schemas.microsoft.com/office/drawing/2014/main" id="{8AEFDD10-4264-48BB-81BB-E120AE25E70D}"/>
              </a:ext>
            </a:extLst>
          </p:cNvPr>
          <p:cNvSpPr>
            <a:spLocks/>
          </p:cNvSpPr>
          <p:nvPr/>
        </p:nvSpPr>
        <p:spPr bwMode="auto">
          <a:xfrm>
            <a:off x="136316" y="2680465"/>
            <a:ext cx="3020447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defRPr/>
            </a:pPr>
            <a:r>
              <a:rPr lang="en-US" sz="8000" spc="-160" dirty="0">
                <a:gradFill>
                  <a:gsLst>
                    <a:gs pos="19000">
                      <a:srgbClr val="FAED00"/>
                    </a:gs>
                    <a:gs pos="54000">
                      <a:srgbClr val="00D900"/>
                    </a:gs>
                    <a:gs pos="89000">
                      <a:srgbClr val="0FA8E0"/>
                    </a:gs>
                  </a:gsLst>
                  <a:lin ang="19800000" scaled="0"/>
                </a:gradFill>
                <a:latin typeface="SB Sans Display Semibold"/>
                <a:cs typeface="SB Sans Display Semibold"/>
              </a:rPr>
              <a:t>02</a:t>
            </a:r>
            <a:endParaRPr lang="ru-RU" sz="2500" dirty="0">
              <a:gradFill>
                <a:gsLst>
                  <a:gs pos="19000">
                    <a:srgbClr val="FAED00"/>
                  </a:gs>
                  <a:gs pos="54000">
                    <a:srgbClr val="00D900"/>
                  </a:gs>
                  <a:gs pos="89000">
                    <a:srgbClr val="0FA8E0"/>
                  </a:gs>
                </a:gsLst>
                <a:lin ang="19800000" scaled="0"/>
              </a:gradFill>
              <a:latin typeface="SB Sans Display Light"/>
              <a:cs typeface="SB Sans Display Light"/>
            </a:endParaRPr>
          </a:p>
        </p:txBody>
      </p:sp>
      <p:sp>
        <p:nvSpPr>
          <p:cNvPr id="55" name="TextBox 37">
            <a:extLst>
              <a:ext uri="{FF2B5EF4-FFF2-40B4-BE49-F238E27FC236}">
                <a16:creationId xmlns:a16="http://schemas.microsoft.com/office/drawing/2014/main" id="{AEF7DEB2-AEE3-41E1-A70D-1D1546A77172}"/>
              </a:ext>
            </a:extLst>
          </p:cNvPr>
          <p:cNvSpPr>
            <a:spLocks/>
          </p:cNvSpPr>
          <p:nvPr/>
        </p:nvSpPr>
        <p:spPr bwMode="auto">
          <a:xfrm>
            <a:off x="128766" y="3669620"/>
            <a:ext cx="3020447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defRPr/>
            </a:pPr>
            <a:r>
              <a:rPr lang="en-US" sz="8000" spc="-160" dirty="0">
                <a:gradFill>
                  <a:gsLst>
                    <a:gs pos="19000">
                      <a:srgbClr val="FAED00"/>
                    </a:gs>
                    <a:gs pos="54000">
                      <a:srgbClr val="00D900"/>
                    </a:gs>
                    <a:gs pos="89000">
                      <a:srgbClr val="0FA8E0"/>
                    </a:gs>
                  </a:gsLst>
                  <a:lin ang="19800000" scaled="0"/>
                </a:gradFill>
                <a:latin typeface="SB Sans Display Semibold"/>
                <a:cs typeface="SB Sans Display Semibold"/>
              </a:rPr>
              <a:t>03</a:t>
            </a:r>
            <a:endParaRPr lang="ru-RU" sz="2500" dirty="0">
              <a:gradFill>
                <a:gsLst>
                  <a:gs pos="19000">
                    <a:srgbClr val="FAED00"/>
                  </a:gs>
                  <a:gs pos="54000">
                    <a:srgbClr val="00D900"/>
                  </a:gs>
                  <a:gs pos="89000">
                    <a:srgbClr val="0FA8E0"/>
                  </a:gs>
                </a:gsLst>
                <a:lin ang="19800000" scaled="0"/>
              </a:gradFill>
              <a:latin typeface="SB Sans Display Light"/>
              <a:cs typeface="SB Sans Display Light"/>
            </a:endParaRPr>
          </a:p>
        </p:txBody>
      </p:sp>
      <p:sp>
        <p:nvSpPr>
          <p:cNvPr id="56" name="TextBox 38">
            <a:extLst>
              <a:ext uri="{FF2B5EF4-FFF2-40B4-BE49-F238E27FC236}">
                <a16:creationId xmlns:a16="http://schemas.microsoft.com/office/drawing/2014/main" id="{203EE7E6-7D12-40D9-AD45-3AB16EDB4EC8}"/>
              </a:ext>
            </a:extLst>
          </p:cNvPr>
          <p:cNvSpPr>
            <a:spLocks/>
          </p:cNvSpPr>
          <p:nvPr/>
        </p:nvSpPr>
        <p:spPr bwMode="auto">
          <a:xfrm>
            <a:off x="109294" y="4670133"/>
            <a:ext cx="3020447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defRPr/>
            </a:pPr>
            <a:r>
              <a:rPr lang="en-US" sz="8000" spc="-160" dirty="0">
                <a:gradFill>
                  <a:gsLst>
                    <a:gs pos="19000">
                      <a:srgbClr val="FAED00"/>
                    </a:gs>
                    <a:gs pos="54000">
                      <a:srgbClr val="00D900"/>
                    </a:gs>
                    <a:gs pos="89000">
                      <a:srgbClr val="0FA8E0"/>
                    </a:gs>
                  </a:gsLst>
                  <a:lin ang="19800000" scaled="0"/>
                </a:gradFill>
                <a:latin typeface="SB Sans Display Semibold"/>
                <a:cs typeface="SB Sans Display Semibold"/>
              </a:rPr>
              <a:t>04</a:t>
            </a:r>
            <a:endParaRPr lang="ru-RU" sz="2500" dirty="0">
              <a:gradFill>
                <a:gsLst>
                  <a:gs pos="19000">
                    <a:srgbClr val="FAED00"/>
                  </a:gs>
                  <a:gs pos="54000">
                    <a:srgbClr val="00D900"/>
                  </a:gs>
                  <a:gs pos="89000">
                    <a:srgbClr val="0FA8E0"/>
                  </a:gs>
                </a:gsLst>
                <a:lin ang="19800000" scaled="0"/>
              </a:gradFill>
              <a:latin typeface="SB Sans Display Light"/>
              <a:cs typeface="SB Sans Display Light"/>
            </a:endParaRPr>
          </a:p>
        </p:txBody>
      </p:sp>
      <p:pic>
        <p:nvPicPr>
          <p:cNvPr id="57" name="Рисунок 56">
            <a:extLst>
              <a:ext uri="{FF2B5EF4-FFF2-40B4-BE49-F238E27FC236}">
                <a16:creationId xmlns:a16="http://schemas.microsoft.com/office/drawing/2014/main" id="{ACBA108A-C7F6-499D-BB64-F455B9BEF03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9438" t="26096" r="19808" b="21575"/>
          <a:stretch/>
        </p:blipFill>
        <p:spPr bwMode="auto">
          <a:xfrm rot="16199999">
            <a:off x="95012" y="715854"/>
            <a:ext cx="1098478" cy="946145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7239046A-E6F0-43E6-B176-08CC1BBF49E0}"/>
              </a:ext>
            </a:extLst>
          </p:cNvPr>
          <p:cNvSpPr txBox="1"/>
          <p:nvPr/>
        </p:nvSpPr>
        <p:spPr bwMode="auto">
          <a:xfrm>
            <a:off x="1254858" y="819692"/>
            <a:ext cx="1118955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spc="-10" dirty="0" smtClean="0">
                <a:latin typeface="SBSansText-Light"/>
                <a:cs typeface="SBSansText-Light"/>
              </a:rPr>
              <a:t>Создание БД и скрипты основных </a:t>
            </a:r>
            <a:r>
              <a:rPr lang="en-US" sz="2000" spc="-10" dirty="0" smtClean="0">
                <a:latin typeface="SBSansText-Light"/>
                <a:cs typeface="SBSansText-Light"/>
              </a:rPr>
              <a:t>SQL</a:t>
            </a:r>
            <a:r>
              <a:rPr lang="ru-RU" sz="2000" spc="-10" dirty="0" smtClean="0">
                <a:latin typeface="SBSansText-Light"/>
                <a:cs typeface="SBSansText-Light"/>
              </a:rPr>
              <a:t>-запросов онлайн-сервиса «Грамотей». </a:t>
            </a:r>
            <a:endParaRPr lang="ru-RU" sz="2000" spc="-10" dirty="0">
              <a:latin typeface="SBSansText-Light"/>
              <a:cs typeface="SBSansText-Light"/>
            </a:endParaRPr>
          </a:p>
        </p:txBody>
      </p:sp>
      <p:sp>
        <p:nvSpPr>
          <p:cNvPr id="59" name="TextBox 38">
            <a:extLst>
              <a:ext uri="{FF2B5EF4-FFF2-40B4-BE49-F238E27FC236}">
                <a16:creationId xmlns:a16="http://schemas.microsoft.com/office/drawing/2014/main" id="{09B59826-057B-40BA-9DD3-A51250BA277C}"/>
              </a:ext>
            </a:extLst>
          </p:cNvPr>
          <p:cNvSpPr>
            <a:spLocks/>
          </p:cNvSpPr>
          <p:nvPr/>
        </p:nvSpPr>
        <p:spPr bwMode="auto">
          <a:xfrm>
            <a:off x="101046" y="5687344"/>
            <a:ext cx="3020447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defRPr/>
            </a:pPr>
            <a:r>
              <a:rPr lang="en-US" sz="8000" spc="-160" dirty="0">
                <a:gradFill>
                  <a:gsLst>
                    <a:gs pos="19000">
                      <a:srgbClr val="FAED00"/>
                    </a:gs>
                    <a:gs pos="54000">
                      <a:srgbClr val="00D900"/>
                    </a:gs>
                    <a:gs pos="89000">
                      <a:srgbClr val="0FA8E0"/>
                    </a:gs>
                  </a:gsLst>
                  <a:lin ang="19800000" scaled="0"/>
                </a:gradFill>
                <a:latin typeface="SB Sans Display Semibold"/>
                <a:cs typeface="SB Sans Display Semibold"/>
              </a:rPr>
              <a:t>0</a:t>
            </a:r>
            <a:r>
              <a:rPr lang="ru-RU" sz="8000" spc="-160" dirty="0">
                <a:gradFill>
                  <a:gsLst>
                    <a:gs pos="19000">
                      <a:srgbClr val="FAED00"/>
                    </a:gs>
                    <a:gs pos="54000">
                      <a:srgbClr val="00D900"/>
                    </a:gs>
                    <a:gs pos="89000">
                      <a:srgbClr val="0FA8E0"/>
                    </a:gs>
                  </a:gsLst>
                  <a:lin ang="19800000" scaled="0"/>
                </a:gradFill>
                <a:latin typeface="SB Sans Display Semibold"/>
                <a:cs typeface="SB Sans Display Semibold"/>
              </a:rPr>
              <a:t>5</a:t>
            </a:r>
            <a:endParaRPr lang="ru-RU" sz="2500" dirty="0">
              <a:gradFill>
                <a:gsLst>
                  <a:gs pos="19000">
                    <a:srgbClr val="FAED00"/>
                  </a:gs>
                  <a:gs pos="54000">
                    <a:srgbClr val="00D900"/>
                  </a:gs>
                  <a:gs pos="89000">
                    <a:srgbClr val="0FA8E0"/>
                  </a:gs>
                </a:gsLst>
                <a:lin ang="19800000" scaled="0"/>
              </a:gradFill>
              <a:latin typeface="SB Sans Display Light"/>
              <a:cs typeface="SB Sans Display Light"/>
            </a:endParaRPr>
          </a:p>
        </p:txBody>
      </p:sp>
      <p:sp>
        <p:nvSpPr>
          <p:cNvPr id="60" name="object 26">
            <a:extLst>
              <a:ext uri="{FF2B5EF4-FFF2-40B4-BE49-F238E27FC236}">
                <a16:creationId xmlns:a16="http://schemas.microsoft.com/office/drawing/2014/main" id="{78371297-F4E7-4474-AE73-128ABC84F3F9}"/>
              </a:ext>
            </a:extLst>
          </p:cNvPr>
          <p:cNvSpPr>
            <a:spLocks/>
          </p:cNvSpPr>
          <p:nvPr/>
        </p:nvSpPr>
        <p:spPr bwMode="auto">
          <a:xfrm>
            <a:off x="1413135" y="6080840"/>
            <a:ext cx="8539630" cy="323422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700" marR="5080">
              <a:lnSpc>
                <a:spcPct val="103299"/>
              </a:lnSpc>
              <a:spcBef>
                <a:spcPts val="50"/>
              </a:spcBef>
              <a:defRPr/>
            </a:pPr>
            <a:r>
              <a:rPr lang="ru-RU" sz="2000" spc="-10" dirty="0" smtClean="0">
                <a:latin typeface="SBSansText-Light"/>
                <a:cs typeface="SBSansText-Light"/>
              </a:rPr>
              <a:t>Сохранение проекта на </a:t>
            </a:r>
            <a:r>
              <a:rPr lang="en-US" sz="2000" spc="-10" dirty="0" err="1" smtClean="0">
                <a:latin typeface="SBSansText-Light"/>
                <a:cs typeface="SBSansText-Light"/>
              </a:rPr>
              <a:t>github</a:t>
            </a:r>
            <a:r>
              <a:rPr lang="ru-RU" sz="2000" spc="-10" dirty="0" smtClean="0">
                <a:latin typeface="SBSansText-Light"/>
                <a:cs typeface="SBSansText-Light"/>
              </a:rPr>
              <a:t>.</a:t>
            </a:r>
            <a:r>
              <a:rPr lang="en-US" sz="2000" spc="-10" dirty="0" smtClean="0">
                <a:latin typeface="SBSansText-Light"/>
                <a:cs typeface="SBSansText-Light"/>
              </a:rPr>
              <a:t>com</a:t>
            </a:r>
            <a:endParaRPr lang="ru-RU" sz="2000" dirty="0">
              <a:latin typeface="SBSansText-Light"/>
              <a:cs typeface="SBSansText-Light"/>
            </a:endParaRPr>
          </a:p>
        </p:txBody>
      </p:sp>
      <p:pic>
        <p:nvPicPr>
          <p:cNvPr id="22" name="Рисунок 33">
            <a:extLst>
              <a:ext uri="{FF2B5EF4-FFF2-40B4-BE49-F238E27FC236}">
                <a16:creationId xmlns:a16="http://schemas.microsoft.com/office/drawing/2014/main" id="{03F0A934-8727-4150-AD5E-F9F80D3C564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4035" t="22170" r="28989" b="16682"/>
          <a:stretch/>
        </p:blipFill>
        <p:spPr bwMode="auto">
          <a:xfrm rot="16199999">
            <a:off x="6916108" y="6379805"/>
            <a:ext cx="344428" cy="44835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CCB2FA9B-B787-4EA3-9CBB-8AD4574C261C}"/>
              </a:ext>
            </a:extLst>
          </p:cNvPr>
          <p:cNvSpPr txBox="1"/>
          <p:nvPr/>
        </p:nvSpPr>
        <p:spPr bwMode="auto">
          <a:xfrm>
            <a:off x="7312498" y="6454721"/>
            <a:ext cx="339201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/>
              <a:t>https://github.com/NatalyaSB/PL_SQL.git</a:t>
            </a:r>
            <a:endParaRPr lang="ru-RU" sz="1400" b="1" dirty="0"/>
          </a:p>
        </p:txBody>
      </p:sp>
    </p:spTree>
    <p:extLst>
      <p:ext uri="{BB962C8B-B14F-4D97-AF65-F5344CB8AC3E}">
        <p14:creationId xmlns:p14="http://schemas.microsoft.com/office/powerpoint/2010/main" val="3515938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3083" y="116632"/>
            <a:ext cx="10728324" cy="1325563"/>
          </a:xfrm>
        </p:spPr>
        <p:txBody>
          <a:bodyPr>
            <a:normAutofit fontScale="90000"/>
          </a:bodyPr>
          <a:lstStyle/>
          <a:p>
            <a:pPr marL="12700" marR="5080">
              <a:lnSpc>
                <a:spcPct val="103299"/>
              </a:lnSpc>
              <a:spcBef>
                <a:spcPts val="50"/>
              </a:spcBef>
              <a:defRPr/>
            </a:pPr>
            <a:r>
              <a:rPr lang="ru-RU" spc="-10" dirty="0">
                <a:latin typeface="SBSansText-Light"/>
                <a:cs typeface="SBSansText-Light"/>
              </a:rPr>
              <a:t>Загрузка данных в таблицы через процедуру/ручной интерфейс. </a:t>
            </a:r>
            <a:endParaRPr lang="ru-RU" dirty="0">
              <a:latin typeface="SBSansText-Light"/>
              <a:cs typeface="SBSansText-Ligh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9336" y="1772816"/>
            <a:ext cx="3456384" cy="1477328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lang="ru-RU" dirty="0" smtClean="0"/>
              <a:t>Для создания процедур запускаем скрипты:</a:t>
            </a:r>
            <a:endParaRPr lang="en-US" dirty="0" smtClean="0"/>
          </a:p>
          <a:p>
            <a:pPr marL="342900" indent="-342900">
              <a:buFont typeface="+mj-lt"/>
              <a:buAutoNum type="arabicPeriod"/>
            </a:pPr>
            <a:r>
              <a:rPr lang="en-US" i="1" dirty="0" err="1" smtClean="0"/>
              <a:t>proc</a:t>
            </a:r>
            <a:r>
              <a:rPr lang="en-US" i="1" dirty="0" smtClean="0"/>
              <a:t> </a:t>
            </a:r>
            <a:r>
              <a:rPr lang="en-US" i="1" dirty="0"/>
              <a:t>create </a:t>
            </a:r>
            <a:r>
              <a:rPr lang="en-US" i="1" dirty="0" err="1" smtClean="0"/>
              <a:t>tables.sql</a:t>
            </a:r>
            <a:r>
              <a:rPr lang="en-US" i="1" dirty="0" smtClean="0"/>
              <a:t>, </a:t>
            </a:r>
          </a:p>
          <a:p>
            <a:pPr marL="342900" indent="-342900">
              <a:buFont typeface="+mj-lt"/>
              <a:buAutoNum type="arabicPeriod"/>
            </a:pPr>
            <a:r>
              <a:rPr lang="en-US" i="1" dirty="0" err="1" smtClean="0"/>
              <a:t>proc</a:t>
            </a:r>
            <a:r>
              <a:rPr lang="en-US" i="1" dirty="0" smtClean="0"/>
              <a:t> </a:t>
            </a:r>
            <a:r>
              <a:rPr lang="en-US" i="1" dirty="0" err="1" smtClean="0"/>
              <a:t>create_trigger.sql</a:t>
            </a:r>
            <a:r>
              <a:rPr lang="en-US" i="1" dirty="0"/>
              <a:t>, </a:t>
            </a:r>
            <a:endParaRPr lang="en-US" i="1" dirty="0" smtClean="0"/>
          </a:p>
          <a:p>
            <a:pPr marL="342900" indent="-342900">
              <a:buFont typeface="+mj-lt"/>
              <a:buAutoNum type="arabicPeriod"/>
            </a:pPr>
            <a:r>
              <a:rPr lang="en-US" i="1" dirty="0" err="1" smtClean="0"/>
              <a:t>proc</a:t>
            </a:r>
            <a:r>
              <a:rPr lang="en-US" i="1" dirty="0" smtClean="0"/>
              <a:t> </a:t>
            </a:r>
            <a:r>
              <a:rPr lang="en-US" i="1" dirty="0"/>
              <a:t>create foreign </a:t>
            </a:r>
            <a:r>
              <a:rPr lang="en-US" i="1" dirty="0" err="1" smtClean="0"/>
              <a:t>keys.sql</a:t>
            </a:r>
            <a:r>
              <a:rPr lang="ru-RU" dirty="0" smtClean="0"/>
              <a:t>.</a:t>
            </a:r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>
            <a:off x="3558496" y="1723130"/>
            <a:ext cx="3456384" cy="3693319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lang="ru-RU" dirty="0" smtClean="0"/>
              <a:t>Для создания процедур наполнения БД информацией запускаем скрипты:</a:t>
            </a:r>
            <a:endParaRPr lang="en-US" dirty="0" smtClean="0"/>
          </a:p>
          <a:p>
            <a:pPr marL="342900" indent="-342900">
              <a:buFont typeface="+mj-lt"/>
              <a:buAutoNum type="arabicPeriod" startAt="4"/>
            </a:pPr>
            <a:r>
              <a:rPr lang="en-US" i="1" dirty="0" err="1"/>
              <a:t>proc</a:t>
            </a:r>
            <a:r>
              <a:rPr lang="en-US" i="1" dirty="0"/>
              <a:t> </a:t>
            </a:r>
            <a:r>
              <a:rPr lang="en-US" i="1" dirty="0" err="1"/>
              <a:t>insert_ANSWER.sql</a:t>
            </a:r>
            <a:r>
              <a:rPr lang="en-US" i="1" dirty="0"/>
              <a:t>, </a:t>
            </a:r>
            <a:endParaRPr lang="en-US" i="1" dirty="0" smtClean="0"/>
          </a:p>
          <a:p>
            <a:pPr marL="342900" indent="-342900">
              <a:buFont typeface="+mj-lt"/>
              <a:buAutoNum type="arabicPeriod" startAt="4"/>
            </a:pPr>
            <a:r>
              <a:rPr lang="en-US" i="1" dirty="0" err="1"/>
              <a:t>proc</a:t>
            </a:r>
            <a:r>
              <a:rPr lang="en-US" i="1" dirty="0"/>
              <a:t> </a:t>
            </a:r>
            <a:r>
              <a:rPr lang="en-US" i="1" dirty="0" err="1"/>
              <a:t>insert_dictionaryTask.sql</a:t>
            </a:r>
            <a:r>
              <a:rPr lang="en-US" i="1" dirty="0"/>
              <a:t>, </a:t>
            </a:r>
            <a:endParaRPr lang="ru-RU" i="1" dirty="0" smtClean="0"/>
          </a:p>
          <a:p>
            <a:pPr marL="342900" indent="-342900">
              <a:buFont typeface="+mj-lt"/>
              <a:buAutoNum type="arabicPeriod" startAt="4"/>
            </a:pPr>
            <a:r>
              <a:rPr lang="en-US" i="1" dirty="0" err="1"/>
              <a:t>proc</a:t>
            </a:r>
            <a:r>
              <a:rPr lang="en-US" i="1" dirty="0"/>
              <a:t> </a:t>
            </a:r>
            <a:r>
              <a:rPr lang="en-US" i="1" dirty="0" err="1"/>
              <a:t>insert_List.sql</a:t>
            </a:r>
            <a:r>
              <a:rPr lang="en-US" i="1" dirty="0"/>
              <a:t>, </a:t>
            </a:r>
          </a:p>
          <a:p>
            <a:pPr marL="342900" indent="-342900">
              <a:buFont typeface="+mj-lt"/>
              <a:buAutoNum type="arabicPeriod" startAt="4"/>
            </a:pPr>
            <a:r>
              <a:rPr lang="en-US" i="1" dirty="0" err="1"/>
              <a:t>proc</a:t>
            </a:r>
            <a:r>
              <a:rPr lang="en-US" i="1" dirty="0"/>
              <a:t> </a:t>
            </a:r>
            <a:r>
              <a:rPr lang="en-US" i="1" dirty="0" err="1"/>
              <a:t>insert_QUESTION.sql</a:t>
            </a:r>
            <a:r>
              <a:rPr lang="en-US" i="1" dirty="0"/>
              <a:t>, </a:t>
            </a:r>
          </a:p>
          <a:p>
            <a:pPr marL="342900" indent="-342900">
              <a:buFont typeface="+mj-lt"/>
              <a:buAutoNum type="arabicPeriod" startAt="4"/>
            </a:pPr>
            <a:r>
              <a:rPr lang="en-US" i="1" dirty="0" err="1"/>
              <a:t>proc</a:t>
            </a:r>
            <a:r>
              <a:rPr lang="en-US" i="1" dirty="0"/>
              <a:t> </a:t>
            </a:r>
            <a:r>
              <a:rPr lang="en-US" i="1" dirty="0" err="1"/>
              <a:t>insert_RULE.sql</a:t>
            </a:r>
            <a:r>
              <a:rPr lang="en-US" i="1" dirty="0"/>
              <a:t>, </a:t>
            </a:r>
          </a:p>
          <a:p>
            <a:pPr marL="342900" indent="-342900">
              <a:buFont typeface="+mj-lt"/>
              <a:buAutoNum type="arabicPeriod" startAt="4"/>
            </a:pPr>
            <a:r>
              <a:rPr lang="en-US" i="1" dirty="0" err="1"/>
              <a:t>proc</a:t>
            </a:r>
            <a:r>
              <a:rPr lang="en-US" i="1" dirty="0"/>
              <a:t> </a:t>
            </a:r>
            <a:r>
              <a:rPr lang="en-US" i="1" dirty="0" err="1"/>
              <a:t>insert_RULEMULTY.sql</a:t>
            </a:r>
            <a:r>
              <a:rPr lang="en-US" i="1" dirty="0"/>
              <a:t>, </a:t>
            </a:r>
          </a:p>
          <a:p>
            <a:pPr marL="342900" indent="-342900">
              <a:buFont typeface="+mj-lt"/>
              <a:buAutoNum type="arabicPeriod" startAt="4"/>
            </a:pPr>
            <a:r>
              <a:rPr lang="en-US" i="1" dirty="0" err="1"/>
              <a:t>proc</a:t>
            </a:r>
            <a:r>
              <a:rPr lang="en-US" i="1" dirty="0"/>
              <a:t> </a:t>
            </a:r>
            <a:r>
              <a:rPr lang="en-US" i="1" dirty="0" err="1"/>
              <a:t>insert_story.sql</a:t>
            </a:r>
            <a:r>
              <a:rPr lang="en-US" i="1" dirty="0"/>
              <a:t>, </a:t>
            </a:r>
          </a:p>
          <a:p>
            <a:pPr marL="342900" indent="-342900">
              <a:buFont typeface="+mj-lt"/>
              <a:buAutoNum type="arabicPeriod" startAt="4"/>
            </a:pPr>
            <a:r>
              <a:rPr lang="en-US" i="1" dirty="0" err="1"/>
              <a:t>proc</a:t>
            </a:r>
            <a:r>
              <a:rPr lang="en-US" i="1" dirty="0"/>
              <a:t> </a:t>
            </a:r>
            <a:r>
              <a:rPr lang="en-US" i="1" dirty="0" err="1"/>
              <a:t>insert_storyAnswer.sql</a:t>
            </a:r>
            <a:r>
              <a:rPr lang="en-US" i="1" dirty="0"/>
              <a:t>, </a:t>
            </a:r>
          </a:p>
          <a:p>
            <a:pPr marL="342900" indent="-342900">
              <a:buFont typeface="+mj-lt"/>
              <a:buAutoNum type="arabicPeriod" startAt="4"/>
            </a:pPr>
            <a:r>
              <a:rPr lang="en-US" i="1" dirty="0" err="1"/>
              <a:t>proc</a:t>
            </a:r>
            <a:r>
              <a:rPr lang="en-US" i="1" dirty="0"/>
              <a:t> </a:t>
            </a:r>
            <a:r>
              <a:rPr lang="en-US" i="1" dirty="0" err="1" smtClean="0"/>
              <a:t>insert_task.sql</a:t>
            </a:r>
            <a:r>
              <a:rPr lang="ru-RU" dirty="0"/>
              <a:t>.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7392144" y="1723130"/>
            <a:ext cx="4661740" cy="1754326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lang="ru-RU" dirty="0" smtClean="0"/>
              <a:t>Для создания и наполнения БД запускаем скрипт:</a:t>
            </a:r>
            <a:endParaRPr lang="en-US" dirty="0" smtClean="0"/>
          </a:p>
          <a:p>
            <a:pPr marL="342900" indent="-342900">
              <a:buFont typeface="+mj-lt"/>
              <a:buAutoNum type="arabicPeriod" startAt="13"/>
            </a:pPr>
            <a:r>
              <a:rPr lang="en-US" dirty="0" err="1" smtClean="0"/>
              <a:t>main.sql</a:t>
            </a:r>
            <a:r>
              <a:rPr lang="ru-RU" dirty="0" smtClean="0"/>
              <a:t>, после выполнения процедуры </a:t>
            </a:r>
            <a:r>
              <a:rPr lang="en-US" dirty="0" err="1" smtClean="0"/>
              <a:t>create_tables</a:t>
            </a:r>
            <a:r>
              <a:rPr lang="ru-RU" dirty="0" smtClean="0"/>
              <a:t>, необходимо, используя </a:t>
            </a:r>
            <a:r>
              <a:rPr lang="en-US" i="1" dirty="0" err="1" smtClean="0"/>
              <a:t>sqlldr</a:t>
            </a:r>
            <a:r>
              <a:rPr lang="en-US" i="1" dirty="0" smtClean="0"/>
              <a:t> </a:t>
            </a:r>
            <a:r>
              <a:rPr lang="ru-RU" dirty="0" smtClean="0"/>
              <a:t>заполнить данными таблицы </a:t>
            </a:r>
            <a:r>
              <a:rPr lang="en-US" i="1" dirty="0" err="1" smtClean="0"/>
              <a:t>modul</a:t>
            </a:r>
            <a:r>
              <a:rPr lang="en-US" dirty="0" smtClean="0"/>
              <a:t> </a:t>
            </a:r>
            <a:r>
              <a:rPr lang="ru-RU" dirty="0" smtClean="0"/>
              <a:t>и </a:t>
            </a:r>
            <a:r>
              <a:rPr lang="en-US" i="1" dirty="0" smtClean="0"/>
              <a:t>theme</a:t>
            </a:r>
            <a:r>
              <a:rPr lang="ru-RU" i="1" dirty="0" smtClean="0"/>
              <a:t>.</a:t>
            </a:r>
            <a:endParaRPr lang="ru-RU" i="1" dirty="0"/>
          </a:p>
        </p:txBody>
      </p:sp>
      <p:sp>
        <p:nvSpPr>
          <p:cNvPr id="6" name="TextBox 5"/>
          <p:cNvSpPr txBox="1"/>
          <p:nvPr/>
        </p:nvSpPr>
        <p:spPr>
          <a:xfrm>
            <a:off x="156896" y="5416449"/>
            <a:ext cx="5867096" cy="1200329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lang="ru-RU" dirty="0" smtClean="0"/>
              <a:t>Скрипты извлекающие данные:</a:t>
            </a:r>
          </a:p>
          <a:p>
            <a:r>
              <a:rPr lang="ru-RU" i="1" dirty="0" smtClean="0"/>
              <a:t>Скрипт </a:t>
            </a:r>
            <a:r>
              <a:rPr lang="ru-RU" i="1" dirty="0"/>
              <a:t>поиска вопросов.</a:t>
            </a:r>
            <a:r>
              <a:rPr lang="en-US" i="1" dirty="0" err="1" smtClean="0"/>
              <a:t>sql</a:t>
            </a:r>
            <a:endParaRPr lang="ru-RU" i="1" dirty="0" smtClean="0"/>
          </a:p>
          <a:p>
            <a:r>
              <a:rPr lang="ru-RU" i="1" dirty="0"/>
              <a:t>Скрипт по ID вопроса возвращает шаблон </a:t>
            </a:r>
            <a:r>
              <a:rPr lang="ru-RU" i="1" dirty="0" err="1" smtClean="0"/>
              <a:t>ответа.sql</a:t>
            </a:r>
            <a:endParaRPr lang="ru-RU" i="1" dirty="0" smtClean="0"/>
          </a:p>
          <a:p>
            <a:r>
              <a:rPr lang="ru-RU" i="1" dirty="0"/>
              <a:t>Скрипт, определяет победителей.</a:t>
            </a:r>
            <a:r>
              <a:rPr lang="en-US" i="1" dirty="0" err="1"/>
              <a:t>sql</a:t>
            </a:r>
            <a:endParaRPr lang="ru-RU" i="1" dirty="0"/>
          </a:p>
        </p:txBody>
      </p:sp>
      <p:sp>
        <p:nvSpPr>
          <p:cNvPr id="7" name="TextBox 6"/>
          <p:cNvSpPr txBox="1"/>
          <p:nvPr/>
        </p:nvSpPr>
        <p:spPr>
          <a:xfrm>
            <a:off x="6186788" y="5416449"/>
            <a:ext cx="5867096" cy="923330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lang="ru-RU" dirty="0" smtClean="0"/>
              <a:t>Триггер, создан для курсовой работы, </a:t>
            </a:r>
            <a:r>
              <a:rPr lang="ru-RU" dirty="0" smtClean="0"/>
              <a:t>на таблице </a:t>
            </a:r>
            <a:r>
              <a:rPr lang="en-US" dirty="0" smtClean="0"/>
              <a:t>story</a:t>
            </a:r>
            <a:r>
              <a:rPr lang="ru-RU" dirty="0" smtClean="0"/>
              <a:t> (</a:t>
            </a:r>
            <a:r>
              <a:rPr lang="en-US" i="1" dirty="0" err="1"/>
              <a:t>proc</a:t>
            </a:r>
            <a:r>
              <a:rPr lang="en-US" i="1" dirty="0"/>
              <a:t> </a:t>
            </a:r>
            <a:r>
              <a:rPr lang="en-US" i="1" dirty="0" err="1"/>
              <a:t>create_trigger.sql</a:t>
            </a:r>
            <a:r>
              <a:rPr lang="ru-RU" dirty="0" smtClean="0"/>
              <a:t>), заполняет таблицу </a:t>
            </a:r>
            <a:r>
              <a:rPr lang="en-US" dirty="0" smtClean="0"/>
              <a:t>winner</a:t>
            </a:r>
            <a:r>
              <a:rPr lang="ru-RU" dirty="0" smtClean="0"/>
              <a:t>, ищет победителей и считает время, потраченное на тест.</a:t>
            </a:r>
            <a:endParaRPr lang="ru-RU" i="1" dirty="0"/>
          </a:p>
        </p:txBody>
      </p:sp>
      <p:pic>
        <p:nvPicPr>
          <p:cNvPr id="8" name="Рисунок 33">
            <a:extLst>
              <a:ext uri="{FF2B5EF4-FFF2-40B4-BE49-F238E27FC236}">
                <a16:creationId xmlns:a16="http://schemas.microsoft.com/office/drawing/2014/main" id="{03F0A934-8727-4150-AD5E-F9F80D3C564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4035" t="22170" r="28989" b="16682"/>
          <a:stretch/>
        </p:blipFill>
        <p:spPr bwMode="auto">
          <a:xfrm rot="16199999">
            <a:off x="6916108" y="6379805"/>
            <a:ext cx="344428" cy="44835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CB2FA9B-B787-4EA3-9CBB-8AD4574C261C}"/>
              </a:ext>
            </a:extLst>
          </p:cNvPr>
          <p:cNvSpPr txBox="1"/>
          <p:nvPr/>
        </p:nvSpPr>
        <p:spPr bwMode="auto">
          <a:xfrm>
            <a:off x="7312498" y="6454721"/>
            <a:ext cx="339201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/>
              <a:t>https://github.com/NatalyaSB/PL_SQL.git</a:t>
            </a:r>
            <a:endParaRPr lang="ru-RU" sz="1400" b="1" dirty="0"/>
          </a:p>
        </p:txBody>
      </p:sp>
    </p:spTree>
    <p:extLst>
      <p:ext uri="{BB962C8B-B14F-4D97-AF65-F5344CB8AC3E}">
        <p14:creationId xmlns:p14="http://schemas.microsoft.com/office/powerpoint/2010/main" val="324574894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Arial"/>
        <a:cs typeface="Arial"/>
      </a:majorFont>
      <a:minorFont>
        <a:latin typeface="Calibri"/>
        <a:ea typeface="Arial"/>
        <a:cs typeface="Arial"/>
      </a:minorFont>
    </a:fontScheme>
    <a:fmtScheme name="Стандартная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14269</TotalTime>
  <Words>1477</Words>
  <Application>Microsoft Office PowerPoint</Application>
  <DocSecurity>0</DocSecurity>
  <PresentationFormat>Широкоэкранный</PresentationFormat>
  <Paragraphs>226</Paragraphs>
  <Slides>17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10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17</vt:i4>
      </vt:variant>
    </vt:vector>
  </HeadingPairs>
  <TitlesOfParts>
    <vt:vector size="29" baseType="lpstr">
      <vt:lpstr>Arial</vt:lpstr>
      <vt:lpstr>Calibri</vt:lpstr>
      <vt:lpstr>Calibri Light</vt:lpstr>
      <vt:lpstr>Courier New</vt:lpstr>
      <vt:lpstr>SB Sans Display Light</vt:lpstr>
      <vt:lpstr>SB Sans Display Regular</vt:lpstr>
      <vt:lpstr>SB Sans Display Semibold</vt:lpstr>
      <vt:lpstr>SB Sans Text Light</vt:lpstr>
      <vt:lpstr>SBSansDisplay-Light</vt:lpstr>
      <vt:lpstr>SBSansText-Light</vt:lpstr>
      <vt:lpstr>Тема Office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Загрузка данных в таблицы через процедуру/ручной интерфейс. 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светлый маг</dc:title>
  <dc:subject/>
  <dc:creator>Рабушко Анна Юрьевна</dc:creator>
  <cp:keywords/>
  <dc:description/>
  <cp:lastModifiedBy>Auditor</cp:lastModifiedBy>
  <cp:revision>617</cp:revision>
  <dcterms:created xsi:type="dcterms:W3CDTF">2020-09-16T07:07:55Z</dcterms:created>
  <dcterms:modified xsi:type="dcterms:W3CDTF">2021-07-13T12:39:11Z</dcterms:modified>
  <cp:category/>
  <dc:identifier/>
  <cp:contentStatus/>
  <dc:language/>
  <cp:version/>
</cp:coreProperties>
</file>